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17" r:id="rId2"/>
  </p:sldMasterIdLst>
  <p:sldIdLst>
    <p:sldId id="671" r:id="rId3"/>
    <p:sldId id="815" r:id="rId4"/>
    <p:sldId id="816" r:id="rId5"/>
    <p:sldId id="818" r:id="rId6"/>
    <p:sldId id="819" r:id="rId7"/>
    <p:sldId id="820" r:id="rId8"/>
    <p:sldId id="821" r:id="rId9"/>
    <p:sldId id="713" r:id="rId10"/>
    <p:sldId id="714" r:id="rId11"/>
    <p:sldId id="809" r:id="rId12"/>
    <p:sldId id="808" r:id="rId13"/>
    <p:sldId id="281" r:id="rId14"/>
    <p:sldId id="715" r:id="rId15"/>
    <p:sldId id="796" r:id="rId16"/>
    <p:sldId id="716" r:id="rId17"/>
    <p:sldId id="717" r:id="rId18"/>
    <p:sldId id="784" r:id="rId19"/>
    <p:sldId id="790" r:id="rId20"/>
    <p:sldId id="718" r:id="rId21"/>
    <p:sldId id="785" r:id="rId22"/>
    <p:sldId id="719" r:id="rId23"/>
    <p:sldId id="783" r:id="rId24"/>
    <p:sldId id="720" r:id="rId25"/>
    <p:sldId id="721" r:id="rId26"/>
    <p:sldId id="722" r:id="rId27"/>
    <p:sldId id="724" r:id="rId28"/>
    <p:sldId id="725" r:id="rId29"/>
    <p:sldId id="723" r:id="rId30"/>
    <p:sldId id="726" r:id="rId31"/>
    <p:sldId id="798" r:id="rId32"/>
    <p:sldId id="727" r:id="rId33"/>
    <p:sldId id="702" r:id="rId34"/>
    <p:sldId id="794" r:id="rId35"/>
    <p:sldId id="728" r:id="rId36"/>
    <p:sldId id="787" r:id="rId37"/>
    <p:sldId id="729" r:id="rId38"/>
    <p:sldId id="730" r:id="rId39"/>
    <p:sldId id="792" r:id="rId40"/>
    <p:sldId id="731" r:id="rId41"/>
    <p:sldId id="799" r:id="rId42"/>
    <p:sldId id="732" r:id="rId43"/>
    <p:sldId id="733" r:id="rId44"/>
    <p:sldId id="734" r:id="rId45"/>
    <p:sldId id="735" r:id="rId46"/>
    <p:sldId id="822" r:id="rId47"/>
    <p:sldId id="742" r:id="rId48"/>
    <p:sldId id="759" r:id="rId49"/>
    <p:sldId id="741" r:id="rId50"/>
    <p:sldId id="754" r:id="rId51"/>
    <p:sldId id="755" r:id="rId52"/>
    <p:sldId id="740" r:id="rId53"/>
    <p:sldId id="760" r:id="rId54"/>
    <p:sldId id="761" r:id="rId55"/>
    <p:sldId id="762" r:id="rId56"/>
    <p:sldId id="775" r:id="rId57"/>
    <p:sldId id="758" r:id="rId58"/>
    <p:sldId id="743" r:id="rId59"/>
    <p:sldId id="744" r:id="rId60"/>
    <p:sldId id="750" r:id="rId61"/>
    <p:sldId id="805" r:id="rId62"/>
    <p:sldId id="747" r:id="rId63"/>
    <p:sldId id="748" r:id="rId64"/>
    <p:sldId id="753" r:id="rId65"/>
    <p:sldId id="788" r:id="rId66"/>
    <p:sldId id="767" r:id="rId67"/>
    <p:sldId id="766" r:id="rId68"/>
    <p:sldId id="773" r:id="rId69"/>
    <p:sldId id="768" r:id="rId70"/>
    <p:sldId id="769" r:id="rId71"/>
    <p:sldId id="770" r:id="rId72"/>
    <p:sldId id="771" r:id="rId73"/>
    <p:sldId id="772"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53" autoAdjust="0"/>
    <p:restoredTop sz="94660"/>
  </p:normalViewPr>
  <p:slideViewPr>
    <p:cSldViewPr snapToGrid="0">
      <p:cViewPr varScale="1">
        <p:scale>
          <a:sx n="67" d="100"/>
          <a:sy n="67" d="100"/>
        </p:scale>
        <p:origin x="3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customXml" Target="../customXml/item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customXml" Target="../customXml/item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81"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stus Elleh" userId="98a4a9df-c185-44d1-b8a9-be31fd73d2bc" providerId="ADAL" clId="{6B150582-A295-45AF-A4DA-738E13E6719C}"/>
    <pc:docChg chg="undo redo custSel modSld">
      <pc:chgData name="Festus Elleh" userId="98a4a9df-c185-44d1-b8a9-be31fd73d2bc" providerId="ADAL" clId="{6B150582-A295-45AF-A4DA-738E13E6719C}" dt="2023-03-12T21:01:34.524" v="228" actId="1076"/>
      <pc:docMkLst>
        <pc:docMk/>
      </pc:docMkLst>
      <pc:sldChg chg="modSp mod">
        <pc:chgData name="Festus Elleh" userId="98a4a9df-c185-44d1-b8a9-be31fd73d2bc" providerId="ADAL" clId="{6B150582-A295-45AF-A4DA-738E13E6719C}" dt="2023-03-12T19:01:17.248" v="108" actId="1076"/>
        <pc:sldMkLst>
          <pc:docMk/>
          <pc:sldMk cId="113496789" sldId="718"/>
        </pc:sldMkLst>
        <pc:spChg chg="mod">
          <ac:chgData name="Festus Elleh" userId="98a4a9df-c185-44d1-b8a9-be31fd73d2bc" providerId="ADAL" clId="{6B150582-A295-45AF-A4DA-738E13E6719C}" dt="2023-03-12T19:01:17.248" v="108" actId="1076"/>
          <ac:spMkLst>
            <pc:docMk/>
            <pc:sldMk cId="113496789" sldId="718"/>
            <ac:spMk id="3" creationId="{7EF871EB-4C33-40A7-8FB6-DA4758D213BD}"/>
          </ac:spMkLst>
        </pc:spChg>
      </pc:sldChg>
      <pc:sldChg chg="modSp mod">
        <pc:chgData name="Festus Elleh" userId="98a4a9df-c185-44d1-b8a9-be31fd73d2bc" providerId="ADAL" clId="{6B150582-A295-45AF-A4DA-738E13E6719C}" dt="2023-03-12T19:46:23.207" v="224" actId="20577"/>
        <pc:sldMkLst>
          <pc:docMk/>
          <pc:sldMk cId="803504750" sldId="721"/>
        </pc:sldMkLst>
        <pc:spChg chg="mod">
          <ac:chgData name="Festus Elleh" userId="98a4a9df-c185-44d1-b8a9-be31fd73d2bc" providerId="ADAL" clId="{6B150582-A295-45AF-A4DA-738E13E6719C}" dt="2023-03-12T19:46:23.207" v="224" actId="20577"/>
          <ac:spMkLst>
            <pc:docMk/>
            <pc:sldMk cId="803504750" sldId="721"/>
            <ac:spMk id="3" creationId="{324A2857-81C0-4B75-9769-8737EAF21462}"/>
          </ac:spMkLst>
        </pc:spChg>
      </pc:sldChg>
      <pc:sldChg chg="modSp mod">
        <pc:chgData name="Festus Elleh" userId="98a4a9df-c185-44d1-b8a9-be31fd73d2bc" providerId="ADAL" clId="{6B150582-A295-45AF-A4DA-738E13E6719C}" dt="2023-03-12T19:47:38.557" v="226" actId="20577"/>
        <pc:sldMkLst>
          <pc:docMk/>
          <pc:sldMk cId="1047348311" sldId="731"/>
        </pc:sldMkLst>
        <pc:spChg chg="mod">
          <ac:chgData name="Festus Elleh" userId="98a4a9df-c185-44d1-b8a9-be31fd73d2bc" providerId="ADAL" clId="{6B150582-A295-45AF-A4DA-738E13E6719C}" dt="2023-03-12T19:47:38.557" v="226" actId="20577"/>
          <ac:spMkLst>
            <pc:docMk/>
            <pc:sldMk cId="1047348311" sldId="731"/>
            <ac:spMk id="6" creationId="{F91F38C6-96AD-4673-82B9-D1E2121235FF}"/>
          </ac:spMkLst>
        </pc:spChg>
      </pc:sldChg>
      <pc:sldChg chg="modSp mod">
        <pc:chgData name="Festus Elleh" userId="98a4a9df-c185-44d1-b8a9-be31fd73d2bc" providerId="ADAL" clId="{6B150582-A295-45AF-A4DA-738E13E6719C}" dt="2023-03-12T21:01:34.524" v="228" actId="1076"/>
        <pc:sldMkLst>
          <pc:docMk/>
          <pc:sldMk cId="1101959813" sldId="775"/>
        </pc:sldMkLst>
        <pc:spChg chg="mod">
          <ac:chgData name="Festus Elleh" userId="98a4a9df-c185-44d1-b8a9-be31fd73d2bc" providerId="ADAL" clId="{6B150582-A295-45AF-A4DA-738E13E6719C}" dt="2023-03-12T21:01:34.524" v="228" actId="1076"/>
          <ac:spMkLst>
            <pc:docMk/>
            <pc:sldMk cId="1101959813" sldId="775"/>
            <ac:spMk id="3" creationId="{609756A8-F97A-4480-985F-B518F56A1801}"/>
          </ac:spMkLst>
        </pc:spChg>
      </pc:sldChg>
      <pc:sldChg chg="modSp mod">
        <pc:chgData name="Festus Elleh" userId="98a4a9df-c185-44d1-b8a9-be31fd73d2bc" providerId="ADAL" clId="{6B150582-A295-45AF-A4DA-738E13E6719C}" dt="2023-03-12T19:41:50.620" v="165" actId="20577"/>
        <pc:sldMkLst>
          <pc:docMk/>
          <pc:sldMk cId="3724693480" sldId="783"/>
        </pc:sldMkLst>
        <pc:spChg chg="mod">
          <ac:chgData name="Festus Elleh" userId="98a4a9df-c185-44d1-b8a9-be31fd73d2bc" providerId="ADAL" clId="{6B150582-A295-45AF-A4DA-738E13E6719C}" dt="2023-03-12T19:41:50.620" v="165" actId="20577"/>
          <ac:spMkLst>
            <pc:docMk/>
            <pc:sldMk cId="3724693480" sldId="783"/>
            <ac:spMk id="4" creationId="{D81992EB-C1C5-4E01-A376-2614C33855A5}"/>
          </ac:spMkLst>
        </pc:spChg>
      </pc:sldChg>
      <pc:sldChg chg="modSp mod">
        <pc:chgData name="Festus Elleh" userId="98a4a9df-c185-44d1-b8a9-be31fd73d2bc" providerId="ADAL" clId="{6B150582-A295-45AF-A4DA-738E13E6719C}" dt="2023-03-12T19:40:33.059" v="126" actId="20577"/>
        <pc:sldMkLst>
          <pc:docMk/>
          <pc:sldMk cId="1535063475" sldId="790"/>
        </pc:sldMkLst>
        <pc:spChg chg="mod">
          <ac:chgData name="Festus Elleh" userId="98a4a9df-c185-44d1-b8a9-be31fd73d2bc" providerId="ADAL" clId="{6B150582-A295-45AF-A4DA-738E13E6719C}" dt="2023-03-12T18:53:33.874" v="69" actId="20577"/>
          <ac:spMkLst>
            <pc:docMk/>
            <pc:sldMk cId="1535063475" sldId="790"/>
            <ac:spMk id="3" creationId="{7D2B23C0-58DD-4DB0-A443-F4E51C4416AB}"/>
          </ac:spMkLst>
        </pc:spChg>
        <pc:spChg chg="mod">
          <ac:chgData name="Festus Elleh" userId="98a4a9df-c185-44d1-b8a9-be31fd73d2bc" providerId="ADAL" clId="{6B150582-A295-45AF-A4DA-738E13E6719C}" dt="2023-03-12T19:40:33.059" v="126" actId="20577"/>
          <ac:spMkLst>
            <pc:docMk/>
            <pc:sldMk cId="1535063475" sldId="790"/>
            <ac:spMk id="4" creationId="{6DBADB5B-D4A1-4CE1-92D3-A0B9AE06822C}"/>
          </ac:spMkLst>
        </pc:spChg>
      </pc:sldChg>
      <pc:sldChg chg="modSp mod">
        <pc:chgData name="Festus Elleh" userId="98a4a9df-c185-44d1-b8a9-be31fd73d2bc" providerId="ADAL" clId="{6B150582-A295-45AF-A4DA-738E13E6719C}" dt="2023-03-12T19:33:32.863" v="125" actId="20577"/>
        <pc:sldMkLst>
          <pc:docMk/>
          <pc:sldMk cId="1597338207" sldId="816"/>
        </pc:sldMkLst>
        <pc:spChg chg="mod">
          <ac:chgData name="Festus Elleh" userId="98a4a9df-c185-44d1-b8a9-be31fd73d2bc" providerId="ADAL" clId="{6B150582-A295-45AF-A4DA-738E13E6719C}" dt="2023-03-12T19:33:32.863" v="125" actId="20577"/>
          <ac:spMkLst>
            <pc:docMk/>
            <pc:sldMk cId="1597338207" sldId="816"/>
            <ac:spMk id="4" creationId="{9C62C5C1-F129-41CD-8DF5-D34F49F580B6}"/>
          </ac:spMkLst>
        </pc:spChg>
      </pc:sldChg>
      <pc:sldChg chg="modSp">
        <pc:chgData name="Festus Elleh" userId="98a4a9df-c185-44d1-b8a9-be31fd73d2bc" providerId="ADAL" clId="{6B150582-A295-45AF-A4DA-738E13E6719C}" dt="2023-03-12T20:13:40.199" v="227" actId="20578"/>
        <pc:sldMkLst>
          <pc:docMk/>
          <pc:sldMk cId="2699888530" sldId="819"/>
        </pc:sldMkLst>
        <pc:spChg chg="mod">
          <ac:chgData name="Festus Elleh" userId="98a4a9df-c185-44d1-b8a9-be31fd73d2bc" providerId="ADAL" clId="{6B150582-A295-45AF-A4DA-738E13E6719C}" dt="2023-03-12T20:13:40.199" v="227" actId="20578"/>
          <ac:spMkLst>
            <pc:docMk/>
            <pc:sldMk cId="2699888530" sldId="819"/>
            <ac:spMk id="3" creationId="{83F7FEE3-CC02-4501-AB07-A46385CD235D}"/>
          </ac:spMkLst>
        </pc:spChg>
      </pc:sldChg>
    </pc:docChg>
  </pc:docChgLst>
  <pc:docChgLst>
    <pc:chgData name="Festus Elleh" userId="98a4a9df-c185-44d1-b8a9-be31fd73d2bc" providerId="ADAL" clId="{4AAE6AE0-1CFF-4178-A6DA-81722B051C82}"/>
    <pc:docChg chg="custSel addSld delSld modSld">
      <pc:chgData name="Festus Elleh" userId="98a4a9df-c185-44d1-b8a9-be31fd73d2bc" providerId="ADAL" clId="{4AAE6AE0-1CFF-4178-A6DA-81722B051C82}" dt="2023-02-04T01:34:12.804" v="98" actId="122"/>
      <pc:docMkLst>
        <pc:docMk/>
      </pc:docMkLst>
      <pc:sldChg chg="modSp mod">
        <pc:chgData name="Festus Elleh" userId="98a4a9df-c185-44d1-b8a9-be31fd73d2bc" providerId="ADAL" clId="{4AAE6AE0-1CFF-4178-A6DA-81722B051C82}" dt="2023-02-04T00:20:27.663" v="50" actId="20577"/>
        <pc:sldMkLst>
          <pc:docMk/>
          <pc:sldMk cId="844291559" sldId="735"/>
        </pc:sldMkLst>
        <pc:spChg chg="mod">
          <ac:chgData name="Festus Elleh" userId="98a4a9df-c185-44d1-b8a9-be31fd73d2bc" providerId="ADAL" clId="{4AAE6AE0-1CFF-4178-A6DA-81722B051C82}" dt="2023-02-04T00:20:27.663" v="50" actId="20577"/>
          <ac:spMkLst>
            <pc:docMk/>
            <pc:sldMk cId="844291559" sldId="735"/>
            <ac:spMk id="4" creationId="{A4569EFB-7CED-4EBF-9B14-2297066A695D}"/>
          </ac:spMkLst>
        </pc:spChg>
      </pc:sldChg>
      <pc:sldChg chg="modSp mod">
        <pc:chgData name="Festus Elleh" userId="98a4a9df-c185-44d1-b8a9-be31fd73d2bc" providerId="ADAL" clId="{4AAE6AE0-1CFF-4178-A6DA-81722B051C82}" dt="2023-02-04T00:18:00.678" v="46" actId="113"/>
        <pc:sldMkLst>
          <pc:docMk/>
          <pc:sldMk cId="388019789" sldId="744"/>
        </pc:sldMkLst>
        <pc:spChg chg="mod">
          <ac:chgData name="Festus Elleh" userId="98a4a9df-c185-44d1-b8a9-be31fd73d2bc" providerId="ADAL" clId="{4AAE6AE0-1CFF-4178-A6DA-81722B051C82}" dt="2023-02-04T00:18:00.678" v="46" actId="113"/>
          <ac:spMkLst>
            <pc:docMk/>
            <pc:sldMk cId="388019789" sldId="744"/>
            <ac:spMk id="3" creationId="{C3BB578F-D876-4504-96F1-806289AC8E08}"/>
          </ac:spMkLst>
        </pc:spChg>
      </pc:sldChg>
      <pc:sldChg chg="addSp delSp modSp mod">
        <pc:chgData name="Festus Elleh" userId="98a4a9df-c185-44d1-b8a9-be31fd73d2bc" providerId="ADAL" clId="{4AAE6AE0-1CFF-4178-A6DA-81722B051C82}" dt="2023-02-04T01:34:12.804" v="98" actId="122"/>
        <pc:sldMkLst>
          <pc:docMk/>
          <pc:sldMk cId="887215156" sldId="805"/>
        </pc:sldMkLst>
        <pc:spChg chg="add mod">
          <ac:chgData name="Festus Elleh" userId="98a4a9df-c185-44d1-b8a9-be31fd73d2bc" providerId="ADAL" clId="{4AAE6AE0-1CFF-4178-A6DA-81722B051C82}" dt="2023-02-04T01:34:12.804" v="98" actId="122"/>
          <ac:spMkLst>
            <pc:docMk/>
            <pc:sldMk cId="887215156" sldId="805"/>
            <ac:spMk id="5" creationId="{6F928185-38D5-0AFA-93E8-55FDA34BA683}"/>
          </ac:spMkLst>
        </pc:spChg>
        <pc:spChg chg="mod">
          <ac:chgData name="Festus Elleh" userId="98a4a9df-c185-44d1-b8a9-be31fd73d2bc" providerId="ADAL" clId="{4AAE6AE0-1CFF-4178-A6DA-81722B051C82}" dt="2023-02-04T00:58:49.903" v="55" actId="113"/>
          <ac:spMkLst>
            <pc:docMk/>
            <pc:sldMk cId="887215156" sldId="805"/>
            <ac:spMk id="8" creationId="{BA00A0E1-6962-4F61-874B-6CF0F180EA47}"/>
          </ac:spMkLst>
        </pc:spChg>
        <pc:picChg chg="add mod">
          <ac:chgData name="Festus Elleh" userId="98a4a9df-c185-44d1-b8a9-be31fd73d2bc" providerId="ADAL" clId="{4AAE6AE0-1CFF-4178-A6DA-81722B051C82}" dt="2023-02-04T01:34:02.588" v="95" actId="1076"/>
          <ac:picMkLst>
            <pc:docMk/>
            <pc:sldMk cId="887215156" sldId="805"/>
            <ac:picMk id="3" creationId="{4266627A-232C-489E-686A-C6D06FC6EF24}"/>
          </ac:picMkLst>
        </pc:picChg>
        <pc:picChg chg="add mod">
          <ac:chgData name="Festus Elleh" userId="98a4a9df-c185-44d1-b8a9-be31fd73d2bc" providerId="ADAL" clId="{4AAE6AE0-1CFF-4178-A6DA-81722B051C82}" dt="2023-02-04T01:34:00.962" v="94" actId="1076"/>
          <ac:picMkLst>
            <pc:docMk/>
            <pc:sldMk cId="887215156" sldId="805"/>
            <ac:picMk id="7" creationId="{63A6B85E-DD23-323C-24F1-3585C61FEFA2}"/>
          </ac:picMkLst>
        </pc:picChg>
        <pc:picChg chg="add del">
          <ac:chgData name="Festus Elleh" userId="98a4a9df-c185-44d1-b8a9-be31fd73d2bc" providerId="ADAL" clId="{4AAE6AE0-1CFF-4178-A6DA-81722B051C82}" dt="2023-02-04T01:33:51.329" v="91" actId="478"/>
          <ac:picMkLst>
            <pc:docMk/>
            <pc:sldMk cId="887215156" sldId="805"/>
            <ac:picMk id="10" creationId="{2676EE56-83F3-DFE1-4B72-4454C26C300D}"/>
          </ac:picMkLst>
        </pc:picChg>
      </pc:sldChg>
      <pc:sldChg chg="add del">
        <pc:chgData name="Festus Elleh" userId="98a4a9df-c185-44d1-b8a9-be31fd73d2bc" providerId="ADAL" clId="{4AAE6AE0-1CFF-4178-A6DA-81722B051C82}" dt="2023-02-04T01:32:42.417" v="79"/>
        <pc:sldMkLst>
          <pc:docMk/>
          <pc:sldMk cId="2340138336" sldId="822"/>
        </pc:sldMkLst>
      </pc:sldChg>
      <pc:sldChg chg="delSp modSp add mod">
        <pc:chgData name="Festus Elleh" userId="98a4a9df-c185-44d1-b8a9-be31fd73d2bc" providerId="ADAL" clId="{4AAE6AE0-1CFF-4178-A6DA-81722B051C82}" dt="2023-02-04T01:33:22.302" v="90" actId="1076"/>
        <pc:sldMkLst>
          <pc:docMk/>
          <pc:sldMk cId="3465191296" sldId="822"/>
        </pc:sldMkLst>
        <pc:spChg chg="mod">
          <ac:chgData name="Festus Elleh" userId="98a4a9df-c185-44d1-b8a9-be31fd73d2bc" providerId="ADAL" clId="{4AAE6AE0-1CFF-4178-A6DA-81722B051C82}" dt="2023-02-04T01:33:01.457" v="84" actId="1076"/>
          <ac:spMkLst>
            <pc:docMk/>
            <pc:sldMk cId="3465191296" sldId="822"/>
            <ac:spMk id="5" creationId="{6F928185-38D5-0AFA-93E8-55FDA34BA683}"/>
          </ac:spMkLst>
        </pc:spChg>
        <pc:spChg chg="del mod">
          <ac:chgData name="Festus Elleh" userId="98a4a9df-c185-44d1-b8a9-be31fd73d2bc" providerId="ADAL" clId="{4AAE6AE0-1CFF-4178-A6DA-81722B051C82}" dt="2023-02-04T01:32:56.432" v="83" actId="478"/>
          <ac:spMkLst>
            <pc:docMk/>
            <pc:sldMk cId="3465191296" sldId="822"/>
            <ac:spMk id="8" creationId="{BA00A0E1-6962-4F61-874B-6CF0F180EA47}"/>
          </ac:spMkLst>
        </pc:spChg>
        <pc:picChg chg="mod">
          <ac:chgData name="Festus Elleh" userId="98a4a9df-c185-44d1-b8a9-be31fd73d2bc" providerId="ADAL" clId="{4AAE6AE0-1CFF-4178-A6DA-81722B051C82}" dt="2023-02-04T01:33:04.619" v="85" actId="1076"/>
          <ac:picMkLst>
            <pc:docMk/>
            <pc:sldMk cId="3465191296" sldId="822"/>
            <ac:picMk id="3" creationId="{4266627A-232C-489E-686A-C6D06FC6EF24}"/>
          </ac:picMkLst>
        </pc:picChg>
        <pc:picChg chg="mod">
          <ac:chgData name="Festus Elleh" userId="98a4a9df-c185-44d1-b8a9-be31fd73d2bc" providerId="ADAL" clId="{4AAE6AE0-1CFF-4178-A6DA-81722B051C82}" dt="2023-02-04T01:33:10.916" v="87" actId="1076"/>
          <ac:picMkLst>
            <pc:docMk/>
            <pc:sldMk cId="3465191296" sldId="822"/>
            <ac:picMk id="7" creationId="{63A6B85E-DD23-323C-24F1-3585C61FEFA2}"/>
          </ac:picMkLst>
        </pc:picChg>
        <pc:picChg chg="mod">
          <ac:chgData name="Festus Elleh" userId="98a4a9df-c185-44d1-b8a9-be31fd73d2bc" providerId="ADAL" clId="{4AAE6AE0-1CFF-4178-A6DA-81722B051C82}" dt="2023-02-04T01:33:22.302" v="90" actId="1076"/>
          <ac:picMkLst>
            <pc:docMk/>
            <pc:sldMk cId="3465191296" sldId="822"/>
            <ac:picMk id="10" creationId="{2676EE56-83F3-DFE1-4B72-4454C26C300D}"/>
          </ac:picMkLst>
        </pc:picChg>
      </pc:sldChg>
    </pc:docChg>
  </pc:docChgLst>
  <pc:docChgLst>
    <pc:chgData name="Festus Elleh" userId="98a4a9df-c185-44d1-b8a9-be31fd73d2bc" providerId="ADAL" clId="{80D3A6FE-4604-417B-987A-A2C828A0F6F0}"/>
    <pc:docChg chg="custSel modSld">
      <pc:chgData name="Festus Elleh" userId="98a4a9df-c185-44d1-b8a9-be31fd73d2bc" providerId="ADAL" clId="{80D3A6FE-4604-417B-987A-A2C828A0F6F0}" dt="2023-05-09T21:19:30.192" v="37" actId="1076"/>
      <pc:docMkLst>
        <pc:docMk/>
      </pc:docMkLst>
      <pc:sldChg chg="modSp mod">
        <pc:chgData name="Festus Elleh" userId="98a4a9df-c185-44d1-b8a9-be31fd73d2bc" providerId="ADAL" clId="{80D3A6FE-4604-417B-987A-A2C828A0F6F0}" dt="2023-05-09T21:07:36.023" v="28" actId="14100"/>
        <pc:sldMkLst>
          <pc:docMk/>
          <pc:sldMk cId="803504750" sldId="721"/>
        </pc:sldMkLst>
        <pc:spChg chg="mod">
          <ac:chgData name="Festus Elleh" userId="98a4a9df-c185-44d1-b8a9-be31fd73d2bc" providerId="ADAL" clId="{80D3A6FE-4604-417B-987A-A2C828A0F6F0}" dt="2023-05-09T21:07:36.023" v="28" actId="14100"/>
          <ac:spMkLst>
            <pc:docMk/>
            <pc:sldMk cId="803504750" sldId="721"/>
            <ac:spMk id="3" creationId="{324A2857-81C0-4B75-9769-8737EAF21462}"/>
          </ac:spMkLst>
        </pc:spChg>
      </pc:sldChg>
      <pc:sldChg chg="modSp mod">
        <pc:chgData name="Festus Elleh" userId="98a4a9df-c185-44d1-b8a9-be31fd73d2bc" providerId="ADAL" clId="{80D3A6FE-4604-417B-987A-A2C828A0F6F0}" dt="2023-04-16T21:55:26.075" v="16" actId="20577"/>
        <pc:sldMkLst>
          <pc:docMk/>
          <pc:sldMk cId="2482699975" sldId="728"/>
        </pc:sldMkLst>
        <pc:spChg chg="mod">
          <ac:chgData name="Festus Elleh" userId="98a4a9df-c185-44d1-b8a9-be31fd73d2bc" providerId="ADAL" clId="{80D3A6FE-4604-417B-987A-A2C828A0F6F0}" dt="2023-04-16T21:55:26.075" v="16" actId="20577"/>
          <ac:spMkLst>
            <pc:docMk/>
            <pc:sldMk cId="2482699975" sldId="728"/>
            <ac:spMk id="2" creationId="{69442FAD-C82E-4C92-AD80-A8BA6D1A081E}"/>
          </ac:spMkLst>
        </pc:spChg>
      </pc:sldChg>
      <pc:sldChg chg="modSp mod">
        <pc:chgData name="Festus Elleh" userId="98a4a9df-c185-44d1-b8a9-be31fd73d2bc" providerId="ADAL" clId="{80D3A6FE-4604-417B-987A-A2C828A0F6F0}" dt="2023-05-09T21:18:16.548" v="34" actId="13926"/>
        <pc:sldMkLst>
          <pc:docMk/>
          <pc:sldMk cId="739656113" sldId="730"/>
        </pc:sldMkLst>
        <pc:spChg chg="mod">
          <ac:chgData name="Festus Elleh" userId="98a4a9df-c185-44d1-b8a9-be31fd73d2bc" providerId="ADAL" clId="{80D3A6FE-4604-417B-987A-A2C828A0F6F0}" dt="2023-05-09T21:18:16.548" v="34" actId="13926"/>
          <ac:spMkLst>
            <pc:docMk/>
            <pc:sldMk cId="739656113" sldId="730"/>
            <ac:spMk id="9" creationId="{FEFEE93C-6303-4E77-B6C4-91BD602AE2DA}"/>
          </ac:spMkLst>
        </pc:spChg>
      </pc:sldChg>
      <pc:sldChg chg="modSp mod">
        <pc:chgData name="Festus Elleh" userId="98a4a9df-c185-44d1-b8a9-be31fd73d2bc" providerId="ADAL" clId="{80D3A6FE-4604-417B-987A-A2C828A0F6F0}" dt="2023-05-09T21:19:30.192" v="37" actId="1076"/>
        <pc:sldMkLst>
          <pc:docMk/>
          <pc:sldMk cId="1944435536" sldId="792"/>
        </pc:sldMkLst>
        <pc:picChg chg="mod">
          <ac:chgData name="Festus Elleh" userId="98a4a9df-c185-44d1-b8a9-be31fd73d2bc" providerId="ADAL" clId="{80D3A6FE-4604-417B-987A-A2C828A0F6F0}" dt="2023-05-09T21:19:30.192" v="37" actId="1076"/>
          <ac:picMkLst>
            <pc:docMk/>
            <pc:sldMk cId="1944435536" sldId="792"/>
            <ac:picMk id="3" creationId="{77B7C40C-5CD9-493D-8900-2DE132CDA633}"/>
          </ac:picMkLst>
        </pc:picChg>
      </pc:sldChg>
    </pc:docChg>
  </pc:docChgLst>
  <pc:docChgLst>
    <pc:chgData name="Festus Elleh" userId="98a4a9df-c185-44d1-b8a9-be31fd73d2bc" providerId="ADAL" clId="{6463E78E-7BF8-4086-AF27-44D1B9519C46}"/>
    <pc:docChg chg="addSld delSld modSld">
      <pc:chgData name="Festus Elleh" userId="98a4a9df-c185-44d1-b8a9-be31fd73d2bc" providerId="ADAL" clId="{6463E78E-7BF8-4086-AF27-44D1B9519C46}" dt="2022-09-27T23:33:36.787" v="84" actId="47"/>
      <pc:docMkLst>
        <pc:docMk/>
      </pc:docMkLst>
      <pc:sldChg chg="modSp del mod">
        <pc:chgData name="Festus Elleh" userId="98a4a9df-c185-44d1-b8a9-be31fd73d2bc" providerId="ADAL" clId="{6463E78E-7BF8-4086-AF27-44D1B9519C46}" dt="2022-09-27T23:28:32.212" v="18" actId="47"/>
        <pc:sldMkLst>
          <pc:docMk/>
          <pc:sldMk cId="3993729701" sldId="587"/>
        </pc:sldMkLst>
        <pc:spChg chg="mod">
          <ac:chgData name="Festus Elleh" userId="98a4a9df-c185-44d1-b8a9-be31fd73d2bc" providerId="ADAL" clId="{6463E78E-7BF8-4086-AF27-44D1B9519C46}" dt="2022-09-27T23:25:37.359" v="13" actId="20577"/>
          <ac:spMkLst>
            <pc:docMk/>
            <pc:sldMk cId="3993729701" sldId="587"/>
            <ac:spMk id="5" creationId="{B6BE6F7B-4DFB-421E-BD47-FF19C55290DA}"/>
          </ac:spMkLst>
        </pc:spChg>
      </pc:sldChg>
      <pc:sldChg chg="del">
        <pc:chgData name="Festus Elleh" userId="98a4a9df-c185-44d1-b8a9-be31fd73d2bc" providerId="ADAL" clId="{6463E78E-7BF8-4086-AF27-44D1B9519C46}" dt="2022-09-27T23:28:40.038" v="19" actId="47"/>
        <pc:sldMkLst>
          <pc:docMk/>
          <pc:sldMk cId="1760888558" sldId="588"/>
        </pc:sldMkLst>
      </pc:sldChg>
      <pc:sldChg chg="del">
        <pc:chgData name="Festus Elleh" userId="98a4a9df-c185-44d1-b8a9-be31fd73d2bc" providerId="ADAL" clId="{6463E78E-7BF8-4086-AF27-44D1B9519C46}" dt="2022-09-27T23:28:27.313" v="17" actId="47"/>
        <pc:sldMkLst>
          <pc:docMk/>
          <pc:sldMk cId="3600652882" sldId="644"/>
        </pc:sldMkLst>
      </pc:sldChg>
      <pc:sldChg chg="del">
        <pc:chgData name="Festus Elleh" userId="98a4a9df-c185-44d1-b8a9-be31fd73d2bc" providerId="ADAL" clId="{6463E78E-7BF8-4086-AF27-44D1B9519C46}" dt="2022-09-27T23:28:50.023" v="20" actId="47"/>
        <pc:sldMkLst>
          <pc:docMk/>
          <pc:sldMk cId="2098282646" sldId="647"/>
        </pc:sldMkLst>
      </pc:sldChg>
      <pc:sldChg chg="del">
        <pc:chgData name="Festus Elleh" userId="98a4a9df-c185-44d1-b8a9-be31fd73d2bc" providerId="ADAL" clId="{6463E78E-7BF8-4086-AF27-44D1B9519C46}" dt="2022-09-27T23:28:59.583" v="21" actId="47"/>
        <pc:sldMkLst>
          <pc:docMk/>
          <pc:sldMk cId="841407133" sldId="659"/>
        </pc:sldMkLst>
      </pc:sldChg>
      <pc:sldChg chg="del">
        <pc:chgData name="Festus Elleh" userId="98a4a9df-c185-44d1-b8a9-be31fd73d2bc" providerId="ADAL" clId="{6463E78E-7BF8-4086-AF27-44D1B9519C46}" dt="2022-09-27T23:28:50.023" v="20" actId="47"/>
        <pc:sldMkLst>
          <pc:docMk/>
          <pc:sldMk cId="1847651886" sldId="667"/>
        </pc:sldMkLst>
      </pc:sldChg>
      <pc:sldChg chg="del">
        <pc:chgData name="Festus Elleh" userId="98a4a9df-c185-44d1-b8a9-be31fd73d2bc" providerId="ADAL" clId="{6463E78E-7BF8-4086-AF27-44D1B9519C46}" dt="2022-09-27T23:28:27.313" v="17" actId="47"/>
        <pc:sldMkLst>
          <pc:docMk/>
          <pc:sldMk cId="2148340020" sldId="679"/>
        </pc:sldMkLst>
      </pc:sldChg>
      <pc:sldChg chg="del">
        <pc:chgData name="Festus Elleh" userId="98a4a9df-c185-44d1-b8a9-be31fd73d2bc" providerId="ADAL" clId="{6463E78E-7BF8-4086-AF27-44D1B9519C46}" dt="2022-09-27T23:33:28.755" v="81" actId="47"/>
        <pc:sldMkLst>
          <pc:docMk/>
          <pc:sldMk cId="1677595397" sldId="680"/>
        </pc:sldMkLst>
      </pc:sldChg>
      <pc:sldChg chg="del">
        <pc:chgData name="Festus Elleh" userId="98a4a9df-c185-44d1-b8a9-be31fd73d2bc" providerId="ADAL" clId="{6463E78E-7BF8-4086-AF27-44D1B9519C46}" dt="2022-09-27T23:33:25.946" v="80" actId="47"/>
        <pc:sldMkLst>
          <pc:docMk/>
          <pc:sldMk cId="3129809719" sldId="682"/>
        </pc:sldMkLst>
      </pc:sldChg>
      <pc:sldChg chg="del">
        <pc:chgData name="Festus Elleh" userId="98a4a9df-c185-44d1-b8a9-be31fd73d2bc" providerId="ADAL" clId="{6463E78E-7BF8-4086-AF27-44D1B9519C46}" dt="2022-09-27T23:28:59.583" v="21" actId="47"/>
        <pc:sldMkLst>
          <pc:docMk/>
          <pc:sldMk cId="1078858682" sldId="688"/>
        </pc:sldMkLst>
      </pc:sldChg>
      <pc:sldChg chg="del">
        <pc:chgData name="Festus Elleh" userId="98a4a9df-c185-44d1-b8a9-be31fd73d2bc" providerId="ADAL" clId="{6463E78E-7BF8-4086-AF27-44D1B9519C46}" dt="2022-09-27T23:28:32.212" v="18" actId="47"/>
        <pc:sldMkLst>
          <pc:docMk/>
          <pc:sldMk cId="1032780211" sldId="691"/>
        </pc:sldMkLst>
      </pc:sldChg>
      <pc:sldChg chg="del">
        <pc:chgData name="Festus Elleh" userId="98a4a9df-c185-44d1-b8a9-be31fd73d2bc" providerId="ADAL" clId="{6463E78E-7BF8-4086-AF27-44D1B9519C46}" dt="2022-09-27T23:28:40.038" v="19" actId="47"/>
        <pc:sldMkLst>
          <pc:docMk/>
          <pc:sldMk cId="3783337260" sldId="692"/>
        </pc:sldMkLst>
      </pc:sldChg>
      <pc:sldChg chg="del">
        <pc:chgData name="Festus Elleh" userId="98a4a9df-c185-44d1-b8a9-be31fd73d2bc" providerId="ADAL" clId="{6463E78E-7BF8-4086-AF27-44D1B9519C46}" dt="2022-09-27T23:28:40.038" v="19" actId="47"/>
        <pc:sldMkLst>
          <pc:docMk/>
          <pc:sldMk cId="2856730688" sldId="693"/>
        </pc:sldMkLst>
      </pc:sldChg>
      <pc:sldChg chg="del">
        <pc:chgData name="Festus Elleh" userId="98a4a9df-c185-44d1-b8a9-be31fd73d2bc" providerId="ADAL" clId="{6463E78E-7BF8-4086-AF27-44D1B9519C46}" dt="2022-09-27T23:29:03.986" v="22" actId="47"/>
        <pc:sldMkLst>
          <pc:docMk/>
          <pc:sldMk cId="2207673311" sldId="695"/>
        </pc:sldMkLst>
      </pc:sldChg>
      <pc:sldChg chg="del">
        <pc:chgData name="Festus Elleh" userId="98a4a9df-c185-44d1-b8a9-be31fd73d2bc" providerId="ADAL" clId="{6463E78E-7BF8-4086-AF27-44D1B9519C46}" dt="2022-09-27T23:29:03.986" v="22" actId="47"/>
        <pc:sldMkLst>
          <pc:docMk/>
          <pc:sldMk cId="1760392614" sldId="696"/>
        </pc:sldMkLst>
      </pc:sldChg>
      <pc:sldChg chg="del">
        <pc:chgData name="Festus Elleh" userId="98a4a9df-c185-44d1-b8a9-be31fd73d2bc" providerId="ADAL" clId="{6463E78E-7BF8-4086-AF27-44D1B9519C46}" dt="2022-09-27T23:29:03.986" v="22" actId="47"/>
        <pc:sldMkLst>
          <pc:docMk/>
          <pc:sldMk cId="2117049750" sldId="697"/>
        </pc:sldMkLst>
      </pc:sldChg>
      <pc:sldChg chg="del">
        <pc:chgData name="Festus Elleh" userId="98a4a9df-c185-44d1-b8a9-be31fd73d2bc" providerId="ADAL" clId="{6463E78E-7BF8-4086-AF27-44D1B9519C46}" dt="2022-09-27T23:29:07.337" v="23" actId="47"/>
        <pc:sldMkLst>
          <pc:docMk/>
          <pc:sldMk cId="160798795" sldId="698"/>
        </pc:sldMkLst>
      </pc:sldChg>
      <pc:sldChg chg="del">
        <pc:chgData name="Festus Elleh" userId="98a4a9df-c185-44d1-b8a9-be31fd73d2bc" providerId="ADAL" clId="{6463E78E-7BF8-4086-AF27-44D1B9519C46}" dt="2022-09-27T23:29:07.337" v="23" actId="47"/>
        <pc:sldMkLst>
          <pc:docMk/>
          <pc:sldMk cId="3585933459" sldId="699"/>
        </pc:sldMkLst>
      </pc:sldChg>
      <pc:sldChg chg="del">
        <pc:chgData name="Festus Elleh" userId="98a4a9df-c185-44d1-b8a9-be31fd73d2bc" providerId="ADAL" clId="{6463E78E-7BF8-4086-AF27-44D1B9519C46}" dt="2022-09-27T23:29:13.743" v="25" actId="47"/>
        <pc:sldMkLst>
          <pc:docMk/>
          <pc:sldMk cId="1775223717" sldId="700"/>
        </pc:sldMkLst>
      </pc:sldChg>
      <pc:sldChg chg="del">
        <pc:chgData name="Festus Elleh" userId="98a4a9df-c185-44d1-b8a9-be31fd73d2bc" providerId="ADAL" clId="{6463E78E-7BF8-4086-AF27-44D1B9519C46}" dt="2022-09-27T23:29:13.743" v="25" actId="47"/>
        <pc:sldMkLst>
          <pc:docMk/>
          <pc:sldMk cId="2657430875" sldId="701"/>
        </pc:sldMkLst>
      </pc:sldChg>
      <pc:sldChg chg="del">
        <pc:chgData name="Festus Elleh" userId="98a4a9df-c185-44d1-b8a9-be31fd73d2bc" providerId="ADAL" clId="{6463E78E-7BF8-4086-AF27-44D1B9519C46}" dt="2022-09-27T23:29:35.130" v="26" actId="2696"/>
        <pc:sldMkLst>
          <pc:docMk/>
          <pc:sldMk cId="629319029" sldId="702"/>
        </pc:sldMkLst>
      </pc:sldChg>
      <pc:sldChg chg="delSp modSp add mod setBg delDesignElem">
        <pc:chgData name="Festus Elleh" userId="98a4a9df-c185-44d1-b8a9-be31fd73d2bc" providerId="ADAL" clId="{6463E78E-7BF8-4086-AF27-44D1B9519C46}" dt="2022-09-27T23:32:53.133" v="76" actId="113"/>
        <pc:sldMkLst>
          <pc:docMk/>
          <pc:sldMk cId="1761914503" sldId="702"/>
        </pc:sldMkLst>
        <pc:spChg chg="mod">
          <ac:chgData name="Festus Elleh" userId="98a4a9df-c185-44d1-b8a9-be31fd73d2bc" providerId="ADAL" clId="{6463E78E-7BF8-4086-AF27-44D1B9519C46}" dt="2022-09-27T23:32:53.133" v="76" actId="113"/>
          <ac:spMkLst>
            <pc:docMk/>
            <pc:sldMk cId="1761914503" sldId="702"/>
            <ac:spMk id="17" creationId="{C51E0CBE-E848-425C-AB24-AA2B9EC666BC}"/>
          </ac:spMkLst>
        </pc:spChg>
        <pc:spChg chg="del">
          <ac:chgData name="Festus Elleh" userId="98a4a9df-c185-44d1-b8a9-be31fd73d2bc" providerId="ADAL" clId="{6463E78E-7BF8-4086-AF27-44D1B9519C46}" dt="2022-09-27T23:32:15.643" v="35"/>
          <ac:spMkLst>
            <pc:docMk/>
            <pc:sldMk cId="1761914503" sldId="702"/>
            <ac:spMk id="20" creationId="{9401732C-37EE-4B98-A709-9530173F3802}"/>
          </ac:spMkLst>
        </pc:spChg>
        <pc:grpChg chg="del">
          <ac:chgData name="Festus Elleh" userId="98a4a9df-c185-44d1-b8a9-be31fd73d2bc" providerId="ADAL" clId="{6463E78E-7BF8-4086-AF27-44D1B9519C46}" dt="2022-09-27T23:32:15.643" v="35"/>
          <ac:grpSpMkLst>
            <pc:docMk/>
            <pc:sldMk cId="1761914503" sldId="702"/>
            <ac:grpSpMk id="12" creationId="{749C117F-F390-437B-ADB0-57E87EFF34F5}"/>
          </ac:grpSpMkLst>
        </pc:grpChg>
        <pc:grpChg chg="del">
          <ac:chgData name="Festus Elleh" userId="98a4a9df-c185-44d1-b8a9-be31fd73d2bc" providerId="ADAL" clId="{6463E78E-7BF8-4086-AF27-44D1B9519C46}" dt="2022-09-27T23:32:15.643" v="35"/>
          <ac:grpSpMkLst>
            <pc:docMk/>
            <pc:sldMk cId="1761914503" sldId="702"/>
            <ac:grpSpMk id="22" creationId="{654E48C8-2A00-4C54-BC9C-B18EE49E9C13}"/>
          </ac:grpSpMkLst>
        </pc:grpChg>
        <pc:cxnChg chg="del">
          <ac:chgData name="Festus Elleh" userId="98a4a9df-c185-44d1-b8a9-be31fd73d2bc" providerId="ADAL" clId="{6463E78E-7BF8-4086-AF27-44D1B9519C46}" dt="2022-09-27T23:32:15.643" v="35"/>
          <ac:cxnSpMkLst>
            <pc:docMk/>
            <pc:sldMk cId="1761914503" sldId="702"/>
            <ac:cxnSpMk id="18" creationId="{20742BC3-654B-4E41-9A6A-73A42E477639}"/>
          </ac:cxnSpMkLst>
        </pc:cxnChg>
      </pc:sldChg>
      <pc:sldChg chg="add del">
        <pc:chgData name="Festus Elleh" userId="98a4a9df-c185-44d1-b8a9-be31fd73d2bc" providerId="ADAL" clId="{6463E78E-7BF8-4086-AF27-44D1B9519C46}" dt="2022-09-27T23:32:06.450" v="33" actId="2696"/>
        <pc:sldMkLst>
          <pc:docMk/>
          <pc:sldMk cId="2072411056" sldId="702"/>
        </pc:sldMkLst>
      </pc:sldChg>
      <pc:sldChg chg="addSp delSp add del setBg delDesignElem">
        <pc:chgData name="Festus Elleh" userId="98a4a9df-c185-44d1-b8a9-be31fd73d2bc" providerId="ADAL" clId="{6463E78E-7BF8-4086-AF27-44D1B9519C46}" dt="2022-09-27T23:30:40.400" v="29"/>
        <pc:sldMkLst>
          <pc:docMk/>
          <pc:sldMk cId="3517522236" sldId="702"/>
        </pc:sldMkLst>
        <pc:spChg chg="add del">
          <ac:chgData name="Festus Elleh" userId="98a4a9df-c185-44d1-b8a9-be31fd73d2bc" providerId="ADAL" clId="{6463E78E-7BF8-4086-AF27-44D1B9519C46}" dt="2022-09-27T23:30:40.400" v="29"/>
          <ac:spMkLst>
            <pc:docMk/>
            <pc:sldMk cId="3517522236" sldId="702"/>
            <ac:spMk id="20" creationId="{9401732C-37EE-4B98-A709-9530173F3802}"/>
          </ac:spMkLst>
        </pc:spChg>
        <pc:grpChg chg="add del">
          <ac:chgData name="Festus Elleh" userId="98a4a9df-c185-44d1-b8a9-be31fd73d2bc" providerId="ADAL" clId="{6463E78E-7BF8-4086-AF27-44D1B9519C46}" dt="2022-09-27T23:30:40.400" v="29"/>
          <ac:grpSpMkLst>
            <pc:docMk/>
            <pc:sldMk cId="3517522236" sldId="702"/>
            <ac:grpSpMk id="12" creationId="{749C117F-F390-437B-ADB0-57E87EFF34F5}"/>
          </ac:grpSpMkLst>
        </pc:grpChg>
        <pc:grpChg chg="add del">
          <ac:chgData name="Festus Elleh" userId="98a4a9df-c185-44d1-b8a9-be31fd73d2bc" providerId="ADAL" clId="{6463E78E-7BF8-4086-AF27-44D1B9519C46}" dt="2022-09-27T23:30:40.400" v="29"/>
          <ac:grpSpMkLst>
            <pc:docMk/>
            <pc:sldMk cId="3517522236" sldId="702"/>
            <ac:grpSpMk id="22" creationId="{654E48C8-2A00-4C54-BC9C-B18EE49E9C13}"/>
          </ac:grpSpMkLst>
        </pc:grpChg>
        <pc:cxnChg chg="add del">
          <ac:chgData name="Festus Elleh" userId="98a4a9df-c185-44d1-b8a9-be31fd73d2bc" providerId="ADAL" clId="{6463E78E-7BF8-4086-AF27-44D1B9519C46}" dt="2022-09-27T23:30:40.400" v="29"/>
          <ac:cxnSpMkLst>
            <pc:docMk/>
            <pc:sldMk cId="3517522236" sldId="702"/>
            <ac:cxnSpMk id="18" creationId="{20742BC3-654B-4E41-9A6A-73A42E477639}"/>
          </ac:cxnSpMkLst>
        </pc:cxnChg>
      </pc:sldChg>
      <pc:sldChg chg="del">
        <pc:chgData name="Festus Elleh" userId="98a4a9df-c185-44d1-b8a9-be31fd73d2bc" providerId="ADAL" clId="{6463E78E-7BF8-4086-AF27-44D1B9519C46}" dt="2022-09-27T23:33:13.776" v="77" actId="47"/>
        <pc:sldMkLst>
          <pc:docMk/>
          <pc:sldMk cId="1089959309" sldId="703"/>
        </pc:sldMkLst>
      </pc:sldChg>
      <pc:sldChg chg="del">
        <pc:chgData name="Festus Elleh" userId="98a4a9df-c185-44d1-b8a9-be31fd73d2bc" providerId="ADAL" clId="{6463E78E-7BF8-4086-AF27-44D1B9519C46}" dt="2022-09-27T23:33:13.776" v="77" actId="47"/>
        <pc:sldMkLst>
          <pc:docMk/>
          <pc:sldMk cId="2224535732" sldId="704"/>
        </pc:sldMkLst>
      </pc:sldChg>
      <pc:sldChg chg="del">
        <pc:chgData name="Festus Elleh" userId="98a4a9df-c185-44d1-b8a9-be31fd73d2bc" providerId="ADAL" clId="{6463E78E-7BF8-4086-AF27-44D1B9519C46}" dt="2022-09-27T23:33:17.952" v="78" actId="47"/>
        <pc:sldMkLst>
          <pc:docMk/>
          <pc:sldMk cId="898533165" sldId="705"/>
        </pc:sldMkLst>
      </pc:sldChg>
      <pc:sldChg chg="del">
        <pc:chgData name="Festus Elleh" userId="98a4a9df-c185-44d1-b8a9-be31fd73d2bc" providerId="ADAL" clId="{6463E78E-7BF8-4086-AF27-44D1B9519C46}" dt="2022-09-27T23:33:22.685" v="79" actId="47"/>
        <pc:sldMkLst>
          <pc:docMk/>
          <pc:sldMk cId="3045706388" sldId="706"/>
        </pc:sldMkLst>
      </pc:sldChg>
      <pc:sldChg chg="del">
        <pc:chgData name="Festus Elleh" userId="98a4a9df-c185-44d1-b8a9-be31fd73d2bc" providerId="ADAL" clId="{6463E78E-7BF8-4086-AF27-44D1B9519C46}" dt="2022-09-27T23:33:22.685" v="79" actId="47"/>
        <pc:sldMkLst>
          <pc:docMk/>
          <pc:sldMk cId="2854451006" sldId="707"/>
        </pc:sldMkLst>
      </pc:sldChg>
      <pc:sldChg chg="del">
        <pc:chgData name="Festus Elleh" userId="98a4a9df-c185-44d1-b8a9-be31fd73d2bc" providerId="ADAL" clId="{6463E78E-7BF8-4086-AF27-44D1B9519C46}" dt="2022-09-27T23:33:25.946" v="80" actId="47"/>
        <pc:sldMkLst>
          <pc:docMk/>
          <pc:sldMk cId="4211886573" sldId="708"/>
        </pc:sldMkLst>
      </pc:sldChg>
      <pc:sldChg chg="del">
        <pc:chgData name="Festus Elleh" userId="98a4a9df-c185-44d1-b8a9-be31fd73d2bc" providerId="ADAL" clId="{6463E78E-7BF8-4086-AF27-44D1B9519C46}" dt="2022-09-27T23:33:33.975" v="83" actId="47"/>
        <pc:sldMkLst>
          <pc:docMk/>
          <pc:sldMk cId="3047346513" sldId="709"/>
        </pc:sldMkLst>
      </pc:sldChg>
      <pc:sldChg chg="del">
        <pc:chgData name="Festus Elleh" userId="98a4a9df-c185-44d1-b8a9-be31fd73d2bc" providerId="ADAL" clId="{6463E78E-7BF8-4086-AF27-44D1B9519C46}" dt="2022-09-27T23:33:33.975" v="83" actId="47"/>
        <pc:sldMkLst>
          <pc:docMk/>
          <pc:sldMk cId="2458723670" sldId="710"/>
        </pc:sldMkLst>
      </pc:sldChg>
      <pc:sldChg chg="del">
        <pc:chgData name="Festus Elleh" userId="98a4a9df-c185-44d1-b8a9-be31fd73d2bc" providerId="ADAL" clId="{6463E78E-7BF8-4086-AF27-44D1B9519C46}" dt="2022-09-27T23:33:28.755" v="81" actId="47"/>
        <pc:sldMkLst>
          <pc:docMk/>
          <pc:sldMk cId="971653411" sldId="711"/>
        </pc:sldMkLst>
      </pc:sldChg>
      <pc:sldChg chg="del">
        <pc:chgData name="Festus Elleh" userId="98a4a9df-c185-44d1-b8a9-be31fd73d2bc" providerId="ADAL" clId="{6463E78E-7BF8-4086-AF27-44D1B9519C46}" dt="2022-09-27T23:33:28.755" v="81" actId="47"/>
        <pc:sldMkLst>
          <pc:docMk/>
          <pc:sldMk cId="1775593997" sldId="712"/>
        </pc:sldMkLst>
      </pc:sldChg>
      <pc:sldChg chg="del">
        <pc:chgData name="Festus Elleh" userId="98a4a9df-c185-44d1-b8a9-be31fd73d2bc" providerId="ADAL" clId="{6463E78E-7BF8-4086-AF27-44D1B9519C46}" dt="2022-09-27T23:33:28.755" v="81" actId="47"/>
        <pc:sldMkLst>
          <pc:docMk/>
          <pc:sldMk cId="4201251470" sldId="751"/>
        </pc:sldMkLst>
      </pc:sldChg>
      <pc:sldChg chg="del">
        <pc:chgData name="Festus Elleh" userId="98a4a9df-c185-44d1-b8a9-be31fd73d2bc" providerId="ADAL" clId="{6463E78E-7BF8-4086-AF27-44D1B9519C46}" dt="2022-09-27T23:33:31.459" v="82" actId="47"/>
        <pc:sldMkLst>
          <pc:docMk/>
          <pc:sldMk cId="3252551833" sldId="752"/>
        </pc:sldMkLst>
      </pc:sldChg>
      <pc:sldChg chg="del">
        <pc:chgData name="Festus Elleh" userId="98a4a9df-c185-44d1-b8a9-be31fd73d2bc" providerId="ADAL" clId="{6463E78E-7BF8-4086-AF27-44D1B9519C46}" dt="2022-09-27T23:33:31.459" v="82" actId="47"/>
        <pc:sldMkLst>
          <pc:docMk/>
          <pc:sldMk cId="440944418" sldId="757"/>
        </pc:sldMkLst>
      </pc:sldChg>
      <pc:sldChg chg="del">
        <pc:chgData name="Festus Elleh" userId="98a4a9df-c185-44d1-b8a9-be31fd73d2bc" providerId="ADAL" clId="{6463E78E-7BF8-4086-AF27-44D1B9519C46}" dt="2022-09-27T23:33:36.787" v="84" actId="47"/>
        <pc:sldMkLst>
          <pc:docMk/>
          <pc:sldMk cId="604948834" sldId="763"/>
        </pc:sldMkLst>
      </pc:sldChg>
      <pc:sldChg chg="del">
        <pc:chgData name="Festus Elleh" userId="98a4a9df-c185-44d1-b8a9-be31fd73d2bc" providerId="ADAL" clId="{6463E78E-7BF8-4086-AF27-44D1B9519C46}" dt="2022-09-27T23:33:36.787" v="84" actId="47"/>
        <pc:sldMkLst>
          <pc:docMk/>
          <pc:sldMk cId="1721172258" sldId="764"/>
        </pc:sldMkLst>
      </pc:sldChg>
      <pc:sldChg chg="del">
        <pc:chgData name="Festus Elleh" userId="98a4a9df-c185-44d1-b8a9-be31fd73d2bc" providerId="ADAL" clId="{6463E78E-7BF8-4086-AF27-44D1B9519C46}" dt="2022-09-27T23:33:33.975" v="83" actId="47"/>
        <pc:sldMkLst>
          <pc:docMk/>
          <pc:sldMk cId="3356958980" sldId="765"/>
        </pc:sldMkLst>
      </pc:sldChg>
      <pc:sldChg chg="del">
        <pc:chgData name="Festus Elleh" userId="98a4a9df-c185-44d1-b8a9-be31fd73d2bc" providerId="ADAL" clId="{6463E78E-7BF8-4086-AF27-44D1B9519C46}" dt="2022-09-27T23:33:25.946" v="80" actId="47"/>
        <pc:sldMkLst>
          <pc:docMk/>
          <pc:sldMk cId="3723885731" sldId="774"/>
        </pc:sldMkLst>
      </pc:sldChg>
      <pc:sldChg chg="del">
        <pc:chgData name="Festus Elleh" userId="98a4a9df-c185-44d1-b8a9-be31fd73d2bc" providerId="ADAL" clId="{6463E78E-7BF8-4086-AF27-44D1B9519C46}" dt="2022-09-27T23:28:59.583" v="21" actId="47"/>
        <pc:sldMkLst>
          <pc:docMk/>
          <pc:sldMk cId="1644560075" sldId="776"/>
        </pc:sldMkLst>
      </pc:sldChg>
      <pc:sldChg chg="del">
        <pc:chgData name="Festus Elleh" userId="98a4a9df-c185-44d1-b8a9-be31fd73d2bc" providerId="ADAL" clId="{6463E78E-7BF8-4086-AF27-44D1B9519C46}" dt="2022-09-27T23:33:22.685" v="79" actId="47"/>
        <pc:sldMkLst>
          <pc:docMk/>
          <pc:sldMk cId="2273179715" sldId="777"/>
        </pc:sldMkLst>
      </pc:sldChg>
      <pc:sldChg chg="del">
        <pc:chgData name="Festus Elleh" userId="98a4a9df-c185-44d1-b8a9-be31fd73d2bc" providerId="ADAL" clId="{6463E78E-7BF8-4086-AF27-44D1B9519C46}" dt="2022-09-27T23:33:17.952" v="78" actId="47"/>
        <pc:sldMkLst>
          <pc:docMk/>
          <pc:sldMk cId="87499080" sldId="778"/>
        </pc:sldMkLst>
      </pc:sldChg>
      <pc:sldChg chg="del">
        <pc:chgData name="Festus Elleh" userId="98a4a9df-c185-44d1-b8a9-be31fd73d2bc" providerId="ADAL" clId="{6463E78E-7BF8-4086-AF27-44D1B9519C46}" dt="2022-09-27T23:33:17.952" v="78" actId="47"/>
        <pc:sldMkLst>
          <pc:docMk/>
          <pc:sldMk cId="3273758992" sldId="779"/>
        </pc:sldMkLst>
      </pc:sldChg>
      <pc:sldChg chg="del">
        <pc:chgData name="Festus Elleh" userId="98a4a9df-c185-44d1-b8a9-be31fd73d2bc" providerId="ADAL" clId="{6463E78E-7BF8-4086-AF27-44D1B9519C46}" dt="2022-09-27T23:33:13.776" v="77" actId="47"/>
        <pc:sldMkLst>
          <pc:docMk/>
          <pc:sldMk cId="763218068" sldId="780"/>
        </pc:sldMkLst>
      </pc:sldChg>
      <pc:sldChg chg="del">
        <pc:chgData name="Festus Elleh" userId="98a4a9df-c185-44d1-b8a9-be31fd73d2bc" providerId="ADAL" clId="{6463E78E-7BF8-4086-AF27-44D1B9519C46}" dt="2022-09-27T23:29:03.986" v="22" actId="47"/>
        <pc:sldMkLst>
          <pc:docMk/>
          <pc:sldMk cId="1942636817" sldId="781"/>
        </pc:sldMkLst>
      </pc:sldChg>
      <pc:sldChg chg="del">
        <pc:chgData name="Festus Elleh" userId="98a4a9df-c185-44d1-b8a9-be31fd73d2bc" providerId="ADAL" clId="{6463E78E-7BF8-4086-AF27-44D1B9519C46}" dt="2022-09-27T23:33:22.685" v="79" actId="47"/>
        <pc:sldMkLst>
          <pc:docMk/>
          <pc:sldMk cId="648834690" sldId="782"/>
        </pc:sldMkLst>
      </pc:sldChg>
      <pc:sldChg chg="del">
        <pc:chgData name="Festus Elleh" userId="98a4a9df-c185-44d1-b8a9-be31fd73d2bc" providerId="ADAL" clId="{6463E78E-7BF8-4086-AF27-44D1B9519C46}" dt="2022-09-27T23:28:40.038" v="19" actId="47"/>
        <pc:sldMkLst>
          <pc:docMk/>
          <pc:sldMk cId="1312162728" sldId="789"/>
        </pc:sldMkLst>
      </pc:sldChg>
      <pc:sldChg chg="del">
        <pc:chgData name="Festus Elleh" userId="98a4a9df-c185-44d1-b8a9-be31fd73d2bc" providerId="ADAL" clId="{6463E78E-7BF8-4086-AF27-44D1B9519C46}" dt="2022-09-27T23:28:59.583" v="21" actId="47"/>
        <pc:sldMkLst>
          <pc:docMk/>
          <pc:sldMk cId="2732916060" sldId="793"/>
        </pc:sldMkLst>
      </pc:sldChg>
      <pc:sldChg chg="del">
        <pc:chgData name="Festus Elleh" userId="98a4a9df-c185-44d1-b8a9-be31fd73d2bc" providerId="ADAL" clId="{6463E78E-7BF8-4086-AF27-44D1B9519C46}" dt="2022-09-27T23:29:35.130" v="26" actId="2696"/>
        <pc:sldMkLst>
          <pc:docMk/>
          <pc:sldMk cId="588907658" sldId="794"/>
        </pc:sldMkLst>
      </pc:sldChg>
      <pc:sldChg chg="modSp add mod">
        <pc:chgData name="Festus Elleh" userId="98a4a9df-c185-44d1-b8a9-be31fd73d2bc" providerId="ADAL" clId="{6463E78E-7BF8-4086-AF27-44D1B9519C46}" dt="2022-09-27T23:31:33.361" v="32" actId="6549"/>
        <pc:sldMkLst>
          <pc:docMk/>
          <pc:sldMk cId="1566216736" sldId="794"/>
        </pc:sldMkLst>
        <pc:spChg chg="mod">
          <ac:chgData name="Festus Elleh" userId="98a4a9df-c185-44d1-b8a9-be31fd73d2bc" providerId="ADAL" clId="{6463E78E-7BF8-4086-AF27-44D1B9519C46}" dt="2022-09-27T23:31:27.543" v="31"/>
          <ac:spMkLst>
            <pc:docMk/>
            <pc:sldMk cId="1566216736" sldId="794"/>
            <ac:spMk id="3" creationId="{2B10663F-1CE4-451F-AB20-93C5562ADCF0}"/>
          </ac:spMkLst>
        </pc:spChg>
        <pc:spChg chg="mod">
          <ac:chgData name="Festus Elleh" userId="98a4a9df-c185-44d1-b8a9-be31fd73d2bc" providerId="ADAL" clId="{6463E78E-7BF8-4086-AF27-44D1B9519C46}" dt="2022-09-27T23:31:33.361" v="32" actId="6549"/>
          <ac:spMkLst>
            <pc:docMk/>
            <pc:sldMk cId="1566216736" sldId="794"/>
            <ac:spMk id="6" creationId="{92A623D4-9532-47C1-BF5D-BC374FE2B959}"/>
          </ac:spMkLst>
        </pc:spChg>
      </pc:sldChg>
      <pc:sldChg chg="add del">
        <pc:chgData name="Festus Elleh" userId="98a4a9df-c185-44d1-b8a9-be31fd73d2bc" providerId="ADAL" clId="{6463E78E-7BF8-4086-AF27-44D1B9519C46}" dt="2022-09-27T23:30:40.400" v="29"/>
        <pc:sldMkLst>
          <pc:docMk/>
          <pc:sldMk cId="2560577631" sldId="794"/>
        </pc:sldMkLst>
      </pc:sldChg>
      <pc:sldChg chg="del">
        <pc:chgData name="Festus Elleh" userId="98a4a9df-c185-44d1-b8a9-be31fd73d2bc" providerId="ADAL" clId="{6463E78E-7BF8-4086-AF27-44D1B9519C46}" dt="2022-09-27T23:29:07.337" v="23" actId="47"/>
        <pc:sldMkLst>
          <pc:docMk/>
          <pc:sldMk cId="3394274651" sldId="795"/>
        </pc:sldMkLst>
      </pc:sldChg>
      <pc:sldChg chg="del">
        <pc:chgData name="Festus Elleh" userId="98a4a9df-c185-44d1-b8a9-be31fd73d2bc" providerId="ADAL" clId="{6463E78E-7BF8-4086-AF27-44D1B9519C46}" dt="2022-09-27T23:29:07.337" v="23" actId="47"/>
        <pc:sldMkLst>
          <pc:docMk/>
          <pc:sldMk cId="245991040" sldId="797"/>
        </pc:sldMkLst>
      </pc:sldChg>
      <pc:sldChg chg="del">
        <pc:chgData name="Festus Elleh" userId="98a4a9df-c185-44d1-b8a9-be31fd73d2bc" providerId="ADAL" clId="{6463E78E-7BF8-4086-AF27-44D1B9519C46}" dt="2022-09-27T23:33:33.975" v="83" actId="47"/>
        <pc:sldMkLst>
          <pc:docMk/>
          <pc:sldMk cId="3840480530" sldId="800"/>
        </pc:sldMkLst>
      </pc:sldChg>
      <pc:sldChg chg="del">
        <pc:chgData name="Festus Elleh" userId="98a4a9df-c185-44d1-b8a9-be31fd73d2bc" providerId="ADAL" clId="{6463E78E-7BF8-4086-AF27-44D1B9519C46}" dt="2022-09-27T23:29:10.523" v="24" actId="47"/>
        <pc:sldMkLst>
          <pc:docMk/>
          <pc:sldMk cId="2102407229" sldId="801"/>
        </pc:sldMkLst>
      </pc:sldChg>
      <pc:sldChg chg="del">
        <pc:chgData name="Festus Elleh" userId="98a4a9df-c185-44d1-b8a9-be31fd73d2bc" providerId="ADAL" clId="{6463E78E-7BF8-4086-AF27-44D1B9519C46}" dt="2022-09-27T23:29:10.523" v="24" actId="47"/>
        <pc:sldMkLst>
          <pc:docMk/>
          <pc:sldMk cId="2464114747" sldId="802"/>
        </pc:sldMkLst>
      </pc:sldChg>
      <pc:sldChg chg="del">
        <pc:chgData name="Festus Elleh" userId="98a4a9df-c185-44d1-b8a9-be31fd73d2bc" providerId="ADAL" clId="{6463E78E-7BF8-4086-AF27-44D1B9519C46}" dt="2022-09-27T23:33:31.459" v="82" actId="47"/>
        <pc:sldMkLst>
          <pc:docMk/>
          <pc:sldMk cId="3957713810" sldId="803"/>
        </pc:sldMkLst>
      </pc:sldChg>
      <pc:sldChg chg="del">
        <pc:chgData name="Festus Elleh" userId="98a4a9df-c185-44d1-b8a9-be31fd73d2bc" providerId="ADAL" clId="{6463E78E-7BF8-4086-AF27-44D1B9519C46}" dt="2022-09-27T23:33:31.459" v="82" actId="47"/>
        <pc:sldMkLst>
          <pc:docMk/>
          <pc:sldMk cId="1029663740" sldId="804"/>
        </pc:sldMkLst>
      </pc:sldChg>
      <pc:sldChg chg="del">
        <pc:chgData name="Festus Elleh" userId="98a4a9df-c185-44d1-b8a9-be31fd73d2bc" providerId="ADAL" clId="{6463E78E-7BF8-4086-AF27-44D1B9519C46}" dt="2022-09-27T23:29:10.523" v="24" actId="47"/>
        <pc:sldMkLst>
          <pc:docMk/>
          <pc:sldMk cId="2383782772" sldId="806"/>
        </pc:sldMkLst>
      </pc:sldChg>
      <pc:sldChg chg="del">
        <pc:chgData name="Festus Elleh" userId="98a4a9df-c185-44d1-b8a9-be31fd73d2bc" providerId="ADAL" clId="{6463E78E-7BF8-4086-AF27-44D1B9519C46}" dt="2022-09-27T23:33:25.946" v="80" actId="47"/>
        <pc:sldMkLst>
          <pc:docMk/>
          <pc:sldMk cId="3299694594" sldId="807"/>
        </pc:sldMkLst>
      </pc:sldChg>
      <pc:sldChg chg="del">
        <pc:chgData name="Festus Elleh" userId="98a4a9df-c185-44d1-b8a9-be31fd73d2bc" providerId="ADAL" clId="{6463E78E-7BF8-4086-AF27-44D1B9519C46}" dt="2022-09-27T23:33:13.776" v="77" actId="47"/>
        <pc:sldMkLst>
          <pc:docMk/>
          <pc:sldMk cId="3162079157" sldId="810"/>
        </pc:sldMkLst>
      </pc:sldChg>
      <pc:sldChg chg="del">
        <pc:chgData name="Festus Elleh" userId="98a4a9df-c185-44d1-b8a9-be31fd73d2bc" providerId="ADAL" clId="{6463E78E-7BF8-4086-AF27-44D1B9519C46}" dt="2022-09-27T23:33:17.952" v="78" actId="47"/>
        <pc:sldMkLst>
          <pc:docMk/>
          <pc:sldMk cId="1661500647" sldId="811"/>
        </pc:sldMkLst>
      </pc:sldChg>
      <pc:sldChg chg="del">
        <pc:chgData name="Festus Elleh" userId="98a4a9df-c185-44d1-b8a9-be31fd73d2bc" providerId="ADAL" clId="{6463E78E-7BF8-4086-AF27-44D1B9519C46}" dt="2022-09-27T23:29:10.523" v="24" actId="47"/>
        <pc:sldMkLst>
          <pc:docMk/>
          <pc:sldMk cId="1732206349" sldId="812"/>
        </pc:sldMkLst>
      </pc:sldChg>
      <pc:sldChg chg="del">
        <pc:chgData name="Festus Elleh" userId="98a4a9df-c185-44d1-b8a9-be31fd73d2bc" providerId="ADAL" clId="{6463E78E-7BF8-4086-AF27-44D1B9519C46}" dt="2022-09-27T23:29:13.743" v="25" actId="47"/>
        <pc:sldMkLst>
          <pc:docMk/>
          <pc:sldMk cId="12943288" sldId="813"/>
        </pc:sldMkLst>
      </pc:sldChg>
      <pc:sldChg chg="del">
        <pc:chgData name="Festus Elleh" userId="98a4a9df-c185-44d1-b8a9-be31fd73d2bc" providerId="ADAL" clId="{6463E78E-7BF8-4086-AF27-44D1B9519C46}" dt="2022-09-27T23:29:13.743" v="25" actId="47"/>
        <pc:sldMkLst>
          <pc:docMk/>
          <pc:sldMk cId="2436856388" sldId="814"/>
        </pc:sldMkLst>
      </pc:sldChg>
      <pc:sldChg chg="add del">
        <pc:chgData name="Festus Elleh" userId="98a4a9df-c185-44d1-b8a9-be31fd73d2bc" providerId="ADAL" clId="{6463E78E-7BF8-4086-AF27-44D1B9519C46}" dt="2022-09-27T23:28:08.009" v="15"/>
        <pc:sldMkLst>
          <pc:docMk/>
          <pc:sldMk cId="1936477888" sldId="815"/>
        </pc:sldMkLst>
      </pc:sldChg>
      <pc:sldChg chg="add">
        <pc:chgData name="Festus Elleh" userId="98a4a9df-c185-44d1-b8a9-be31fd73d2bc" providerId="ADAL" clId="{6463E78E-7BF8-4086-AF27-44D1B9519C46}" dt="2022-09-27T23:28:08.154" v="16"/>
        <pc:sldMkLst>
          <pc:docMk/>
          <pc:sldMk cId="3734885384" sldId="815"/>
        </pc:sldMkLst>
      </pc:sldChg>
      <pc:sldChg chg="add del">
        <pc:chgData name="Festus Elleh" userId="98a4a9df-c185-44d1-b8a9-be31fd73d2bc" providerId="ADAL" clId="{6463E78E-7BF8-4086-AF27-44D1B9519C46}" dt="2022-09-27T23:28:08.009" v="15"/>
        <pc:sldMkLst>
          <pc:docMk/>
          <pc:sldMk cId="1302282163" sldId="816"/>
        </pc:sldMkLst>
      </pc:sldChg>
      <pc:sldChg chg="add">
        <pc:chgData name="Festus Elleh" userId="98a4a9df-c185-44d1-b8a9-be31fd73d2bc" providerId="ADAL" clId="{6463E78E-7BF8-4086-AF27-44D1B9519C46}" dt="2022-09-27T23:28:08.154" v="16"/>
        <pc:sldMkLst>
          <pc:docMk/>
          <pc:sldMk cId="1597338207" sldId="816"/>
        </pc:sldMkLst>
      </pc:sldChg>
      <pc:sldChg chg="add del">
        <pc:chgData name="Festus Elleh" userId="98a4a9df-c185-44d1-b8a9-be31fd73d2bc" providerId="ADAL" clId="{6463E78E-7BF8-4086-AF27-44D1B9519C46}" dt="2022-09-27T23:28:08.009" v="15"/>
        <pc:sldMkLst>
          <pc:docMk/>
          <pc:sldMk cId="2894627375" sldId="817"/>
        </pc:sldMkLst>
      </pc:sldChg>
      <pc:sldChg chg="add">
        <pc:chgData name="Festus Elleh" userId="98a4a9df-c185-44d1-b8a9-be31fd73d2bc" providerId="ADAL" clId="{6463E78E-7BF8-4086-AF27-44D1B9519C46}" dt="2022-09-27T23:28:08.154" v="16"/>
        <pc:sldMkLst>
          <pc:docMk/>
          <pc:sldMk cId="3077736111" sldId="817"/>
        </pc:sldMkLst>
      </pc:sldChg>
      <pc:sldChg chg="add del">
        <pc:chgData name="Festus Elleh" userId="98a4a9df-c185-44d1-b8a9-be31fd73d2bc" providerId="ADAL" clId="{6463E78E-7BF8-4086-AF27-44D1B9519C46}" dt="2022-09-27T23:28:08.009" v="15"/>
        <pc:sldMkLst>
          <pc:docMk/>
          <pc:sldMk cId="2529934991" sldId="818"/>
        </pc:sldMkLst>
      </pc:sldChg>
      <pc:sldChg chg="add">
        <pc:chgData name="Festus Elleh" userId="98a4a9df-c185-44d1-b8a9-be31fd73d2bc" providerId="ADAL" clId="{6463E78E-7BF8-4086-AF27-44D1B9519C46}" dt="2022-09-27T23:28:08.154" v="16"/>
        <pc:sldMkLst>
          <pc:docMk/>
          <pc:sldMk cId="3137574033" sldId="818"/>
        </pc:sldMkLst>
      </pc:sldChg>
      <pc:sldChg chg="add">
        <pc:chgData name="Festus Elleh" userId="98a4a9df-c185-44d1-b8a9-be31fd73d2bc" providerId="ADAL" clId="{6463E78E-7BF8-4086-AF27-44D1B9519C46}" dt="2022-09-27T23:28:08.154" v="16"/>
        <pc:sldMkLst>
          <pc:docMk/>
          <pc:sldMk cId="2699888530" sldId="819"/>
        </pc:sldMkLst>
      </pc:sldChg>
      <pc:sldChg chg="add del">
        <pc:chgData name="Festus Elleh" userId="98a4a9df-c185-44d1-b8a9-be31fd73d2bc" providerId="ADAL" clId="{6463E78E-7BF8-4086-AF27-44D1B9519C46}" dt="2022-09-27T23:28:08.009" v="15"/>
        <pc:sldMkLst>
          <pc:docMk/>
          <pc:sldMk cId="3612184918" sldId="819"/>
        </pc:sldMkLst>
      </pc:sldChg>
      <pc:sldChg chg="add del">
        <pc:chgData name="Festus Elleh" userId="98a4a9df-c185-44d1-b8a9-be31fd73d2bc" providerId="ADAL" clId="{6463E78E-7BF8-4086-AF27-44D1B9519C46}" dt="2022-09-27T23:28:08.009" v="15"/>
        <pc:sldMkLst>
          <pc:docMk/>
          <pc:sldMk cId="471993138" sldId="820"/>
        </pc:sldMkLst>
      </pc:sldChg>
      <pc:sldChg chg="add">
        <pc:chgData name="Festus Elleh" userId="98a4a9df-c185-44d1-b8a9-be31fd73d2bc" providerId="ADAL" clId="{6463E78E-7BF8-4086-AF27-44D1B9519C46}" dt="2022-09-27T23:28:08.154" v="16"/>
        <pc:sldMkLst>
          <pc:docMk/>
          <pc:sldMk cId="4270181043" sldId="820"/>
        </pc:sldMkLst>
      </pc:sldChg>
      <pc:sldChg chg="add del">
        <pc:chgData name="Festus Elleh" userId="98a4a9df-c185-44d1-b8a9-be31fd73d2bc" providerId="ADAL" clId="{6463E78E-7BF8-4086-AF27-44D1B9519C46}" dt="2022-09-27T23:28:08.009" v="15"/>
        <pc:sldMkLst>
          <pc:docMk/>
          <pc:sldMk cId="351196708" sldId="821"/>
        </pc:sldMkLst>
      </pc:sldChg>
      <pc:sldChg chg="add">
        <pc:chgData name="Festus Elleh" userId="98a4a9df-c185-44d1-b8a9-be31fd73d2bc" providerId="ADAL" clId="{6463E78E-7BF8-4086-AF27-44D1B9519C46}" dt="2022-09-27T23:28:08.154" v="16"/>
        <pc:sldMkLst>
          <pc:docMk/>
          <pc:sldMk cId="352704835" sldId="821"/>
        </pc:sldMkLst>
      </pc:sldChg>
    </pc:docChg>
  </pc:docChgLst>
  <pc:docChgLst>
    <pc:chgData name="Festus Elleh" userId="98a4a9df-c185-44d1-b8a9-be31fd73d2bc" providerId="ADAL" clId="{12D689CC-AD4B-423B-A8E4-68306AE60D89}"/>
    <pc:docChg chg="modSld">
      <pc:chgData name="Festus Elleh" userId="98a4a9df-c185-44d1-b8a9-be31fd73d2bc" providerId="ADAL" clId="{12D689CC-AD4B-423B-A8E4-68306AE60D89}" dt="2022-11-13T21:40:49.809" v="66" actId="20577"/>
      <pc:docMkLst>
        <pc:docMk/>
      </pc:docMkLst>
      <pc:sldChg chg="modSp mod">
        <pc:chgData name="Festus Elleh" userId="98a4a9df-c185-44d1-b8a9-be31fd73d2bc" providerId="ADAL" clId="{12D689CC-AD4B-423B-A8E4-68306AE60D89}" dt="2022-11-13T21:35:29.661" v="46" actId="1076"/>
        <pc:sldMkLst>
          <pc:docMk/>
          <pc:sldMk cId="93653293" sldId="798"/>
        </pc:sldMkLst>
        <pc:spChg chg="mod">
          <ac:chgData name="Festus Elleh" userId="98a4a9df-c185-44d1-b8a9-be31fd73d2bc" providerId="ADAL" clId="{12D689CC-AD4B-423B-A8E4-68306AE60D89}" dt="2022-11-13T21:35:29.661" v="46" actId="1076"/>
          <ac:spMkLst>
            <pc:docMk/>
            <pc:sldMk cId="93653293" sldId="798"/>
            <ac:spMk id="5" creationId="{CD60E88E-63F0-406C-9778-6326C0D671C4}"/>
          </ac:spMkLst>
        </pc:spChg>
      </pc:sldChg>
      <pc:sldChg chg="modSp mod">
        <pc:chgData name="Festus Elleh" userId="98a4a9df-c185-44d1-b8a9-be31fd73d2bc" providerId="ADAL" clId="{12D689CC-AD4B-423B-A8E4-68306AE60D89}" dt="2022-11-13T21:40:49.809" v="66" actId="20577"/>
        <pc:sldMkLst>
          <pc:docMk/>
          <pc:sldMk cId="989939960" sldId="799"/>
        </pc:sldMkLst>
        <pc:spChg chg="mod">
          <ac:chgData name="Festus Elleh" userId="98a4a9df-c185-44d1-b8a9-be31fd73d2bc" providerId="ADAL" clId="{12D689CC-AD4B-423B-A8E4-68306AE60D89}" dt="2022-11-13T21:40:49.809" v="66" actId="20577"/>
          <ac:spMkLst>
            <pc:docMk/>
            <pc:sldMk cId="989939960" sldId="799"/>
            <ac:spMk id="3" creationId="{16BF7D6A-A5DA-440D-B547-A58EBE963ABA}"/>
          </ac:spMkLst>
        </pc:spChg>
      </pc:sldChg>
      <pc:sldChg chg="modSp mod">
        <pc:chgData name="Festus Elleh" userId="98a4a9df-c185-44d1-b8a9-be31fd73d2bc" providerId="ADAL" clId="{12D689CC-AD4B-423B-A8E4-68306AE60D89}" dt="2022-11-13T20:40:58.568" v="44" actId="20577"/>
        <pc:sldMkLst>
          <pc:docMk/>
          <pc:sldMk cId="1597338207" sldId="816"/>
        </pc:sldMkLst>
        <pc:spChg chg="mod">
          <ac:chgData name="Festus Elleh" userId="98a4a9df-c185-44d1-b8a9-be31fd73d2bc" providerId="ADAL" clId="{12D689CC-AD4B-423B-A8E4-68306AE60D89}" dt="2022-11-13T20:40:58.568" v="44" actId="20577"/>
          <ac:spMkLst>
            <pc:docMk/>
            <pc:sldMk cId="1597338207" sldId="816"/>
            <ac:spMk id="4" creationId="{9C62C5C1-F129-41CD-8DF5-D34F49F580B6}"/>
          </ac:spMkLst>
        </pc:spChg>
      </pc:sldChg>
    </pc:docChg>
  </pc:docChgLst>
  <pc:docChgLst>
    <pc:chgData name="Festus Elleh" userId="98a4a9df-c185-44d1-b8a9-be31fd73d2bc" providerId="ADAL" clId="{B8ECF38C-0847-4B8C-A013-9CAF0BB4CAC5}"/>
    <pc:docChg chg="undo custSel delSld modSld">
      <pc:chgData name="Festus Elleh" userId="98a4a9df-c185-44d1-b8a9-be31fd73d2bc" providerId="ADAL" clId="{B8ECF38C-0847-4B8C-A013-9CAF0BB4CAC5}" dt="2022-10-24T16:42:48.804" v="39" actId="113"/>
      <pc:docMkLst>
        <pc:docMk/>
      </pc:docMkLst>
      <pc:sldChg chg="modSp mod">
        <pc:chgData name="Festus Elleh" userId="98a4a9df-c185-44d1-b8a9-be31fd73d2bc" providerId="ADAL" clId="{B8ECF38C-0847-4B8C-A013-9CAF0BB4CAC5}" dt="2022-10-20T16:50:36.256" v="27" actId="20577"/>
        <pc:sldMkLst>
          <pc:docMk/>
          <pc:sldMk cId="2736748386" sldId="747"/>
        </pc:sldMkLst>
        <pc:spChg chg="mod">
          <ac:chgData name="Festus Elleh" userId="98a4a9df-c185-44d1-b8a9-be31fd73d2bc" providerId="ADAL" clId="{B8ECF38C-0847-4B8C-A013-9CAF0BB4CAC5}" dt="2022-10-20T16:50:36.256" v="27" actId="20577"/>
          <ac:spMkLst>
            <pc:docMk/>
            <pc:sldMk cId="2736748386" sldId="747"/>
            <ac:spMk id="7" creationId="{7484AA2D-609D-4546-B34E-F464EFF8800C}"/>
          </ac:spMkLst>
        </pc:spChg>
      </pc:sldChg>
      <pc:sldChg chg="modSp mod">
        <pc:chgData name="Festus Elleh" userId="98a4a9df-c185-44d1-b8a9-be31fd73d2bc" providerId="ADAL" clId="{B8ECF38C-0847-4B8C-A013-9CAF0BB4CAC5}" dt="2022-10-24T16:42:48.804" v="39" actId="113"/>
        <pc:sldMkLst>
          <pc:docMk/>
          <pc:sldMk cId="1274425497" sldId="761"/>
        </pc:sldMkLst>
        <pc:spChg chg="mod">
          <ac:chgData name="Festus Elleh" userId="98a4a9df-c185-44d1-b8a9-be31fd73d2bc" providerId="ADAL" clId="{B8ECF38C-0847-4B8C-A013-9CAF0BB4CAC5}" dt="2022-10-24T16:42:48.804" v="39" actId="113"/>
          <ac:spMkLst>
            <pc:docMk/>
            <pc:sldMk cId="1274425497" sldId="761"/>
            <ac:spMk id="3" creationId="{D4910179-5283-4E39-8A12-F8FE24CC2A97}"/>
          </ac:spMkLst>
        </pc:spChg>
      </pc:sldChg>
      <pc:sldChg chg="modSp mod">
        <pc:chgData name="Festus Elleh" userId="98a4a9df-c185-44d1-b8a9-be31fd73d2bc" providerId="ADAL" clId="{B8ECF38C-0847-4B8C-A013-9CAF0BB4CAC5}" dt="2022-10-20T15:59:20.244" v="19" actId="6549"/>
        <pc:sldMkLst>
          <pc:docMk/>
          <pc:sldMk cId="1597338207" sldId="816"/>
        </pc:sldMkLst>
        <pc:spChg chg="mod">
          <ac:chgData name="Festus Elleh" userId="98a4a9df-c185-44d1-b8a9-be31fd73d2bc" providerId="ADAL" clId="{B8ECF38C-0847-4B8C-A013-9CAF0BB4CAC5}" dt="2022-10-20T15:59:20.244" v="19" actId="6549"/>
          <ac:spMkLst>
            <pc:docMk/>
            <pc:sldMk cId="1597338207" sldId="816"/>
            <ac:spMk id="4" creationId="{9C62C5C1-F129-41CD-8DF5-D34F49F580B6}"/>
          </ac:spMkLst>
        </pc:spChg>
      </pc:sldChg>
      <pc:sldChg chg="del">
        <pc:chgData name="Festus Elleh" userId="98a4a9df-c185-44d1-b8a9-be31fd73d2bc" providerId="ADAL" clId="{B8ECF38C-0847-4B8C-A013-9CAF0BB4CAC5}" dt="2022-10-20T15:59:57.228" v="20" actId="47"/>
        <pc:sldMkLst>
          <pc:docMk/>
          <pc:sldMk cId="3077736111" sldId="817"/>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80E2AFE-1A93-4402-A06F-4199F9DA07E8}" type="datetimeFigureOut">
              <a:rPr lang="en-US" smtClean="0"/>
              <a:t>5/9/2023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DEFFAF3-9AC9-4D16-B11C-69E24EE6627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103984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2145830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0378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0431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3997886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7785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6687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556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172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ingle Headline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457200"/>
          </a:xfrm>
        </p:spPr>
        <p:txBody>
          <a:bodyPr anchor="b"/>
          <a:lstStyle>
            <a:lvl1pPr>
              <a:defRPr/>
            </a:lvl1pPr>
          </a:lstStyle>
          <a:p>
            <a:r>
              <a:rPr lang="en-US" dirty="0"/>
              <a:t>Click to edit text slide title</a:t>
            </a:r>
          </a:p>
        </p:txBody>
      </p:sp>
      <p:sp>
        <p:nvSpPr>
          <p:cNvPr id="5" name="Footer Placeholder 4"/>
          <p:cNvSpPr>
            <a:spLocks noGrp="1"/>
          </p:cNvSpPr>
          <p:nvPr>
            <p:ph type="ftr" sz="quarter" idx="11"/>
          </p:nvPr>
        </p:nvSpPr>
        <p:spPr/>
        <p:txBody>
          <a:bodyPr/>
          <a:lstStyle/>
          <a:p>
            <a:endParaRPr lang="en-US">
              <a:solidFill>
                <a:srgbClr val="6E8999"/>
              </a:solidFill>
            </a:endParaRPr>
          </a:p>
        </p:txBody>
      </p:sp>
      <p:sp>
        <p:nvSpPr>
          <p:cNvPr id="6" name="Slide Number Placeholder 5"/>
          <p:cNvSpPr>
            <a:spLocks noGrp="1"/>
          </p:cNvSpPr>
          <p:nvPr>
            <p:ph type="sldNum" sz="quarter" idx="12"/>
          </p:nvPr>
        </p:nvSpPr>
        <p:spPr/>
        <p:txBody>
          <a:bodyPr/>
          <a:lstStyle/>
          <a:p>
            <a:fld id="{17F32975-EC93-4774-AC74-6AE00E0553D4}" type="slidenum">
              <a:rPr lang="en-US" smtClean="0">
                <a:solidFill>
                  <a:srgbClr val="6E8999"/>
                </a:solidFill>
              </a:rPr>
              <a:pPr/>
              <a:t>‹#›</a:t>
            </a:fld>
            <a:endParaRPr lang="en-US">
              <a:solidFill>
                <a:srgbClr val="6E8999"/>
              </a:solidFill>
            </a:endParaRPr>
          </a:p>
        </p:txBody>
      </p:sp>
      <p:sp>
        <p:nvSpPr>
          <p:cNvPr id="16" name="Date Placeholder 15"/>
          <p:cNvSpPr>
            <a:spLocks noGrp="1"/>
          </p:cNvSpPr>
          <p:nvPr>
            <p:ph type="dt" sz="half" idx="14"/>
          </p:nvPr>
        </p:nvSpPr>
        <p:spPr/>
        <p:txBody>
          <a:bodyPr/>
          <a:lstStyle/>
          <a:p>
            <a:fld id="{2F053F4C-530C-49E2-8508-1A820969FE6A}" type="datetime1">
              <a:rPr lang="en-US" smtClean="0">
                <a:solidFill>
                  <a:srgbClr val="6E8999"/>
                </a:solidFill>
              </a:rPr>
              <a:pPr/>
              <a:t>5/9/2023</a:t>
            </a:fld>
            <a:endParaRPr lang="en-US" dirty="0">
              <a:solidFill>
                <a:srgbClr val="6E8999"/>
              </a:solidFill>
            </a:endParaRPr>
          </a:p>
        </p:txBody>
      </p:sp>
      <p:cxnSp>
        <p:nvCxnSpPr>
          <p:cNvPr id="9" name="Straight Connector 8"/>
          <p:cNvCxnSpPr/>
          <p:nvPr userDrawn="1"/>
        </p:nvCxnSpPr>
        <p:spPr>
          <a:xfrm>
            <a:off x="607485" y="795528"/>
            <a:ext cx="10977033" cy="1588"/>
          </a:xfrm>
          <a:prstGeom prst="line">
            <a:avLst/>
          </a:prstGeom>
          <a:ln w="6350">
            <a:solidFill>
              <a:srgbClr val="0078D2"/>
            </a:solidFill>
          </a:ln>
        </p:spPr>
        <p:style>
          <a:lnRef idx="1">
            <a:schemeClr val="accent1"/>
          </a:lnRef>
          <a:fillRef idx="0">
            <a:schemeClr val="accent1"/>
          </a:fillRef>
          <a:effectRef idx="0">
            <a:schemeClr val="accent1"/>
          </a:effectRef>
          <a:fontRef idx="minor">
            <a:schemeClr val="tx1"/>
          </a:fontRef>
        </p:style>
      </p:cxnSp>
      <p:sp>
        <p:nvSpPr>
          <p:cNvPr id="11" name="Content Placeholder 10"/>
          <p:cNvSpPr>
            <a:spLocks noGrp="1"/>
          </p:cNvSpPr>
          <p:nvPr>
            <p:ph sz="quarter" idx="15"/>
          </p:nvPr>
        </p:nvSpPr>
        <p:spPr>
          <a:xfrm>
            <a:off x="609601" y="914400"/>
            <a:ext cx="10977033" cy="561441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159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273A2C-A573-514B-AAFC-E33CE037303B}"/>
              </a:ext>
            </a:extLst>
          </p:cNvPr>
          <p:cNvPicPr>
            <a:picLocks noChangeAspect="1"/>
          </p:cNvPicPr>
          <p:nvPr userDrawn="1"/>
        </p:nvPicPr>
        <p:blipFill>
          <a:blip r:embed="rId2"/>
          <a:stretch>
            <a:fillRect/>
          </a:stretch>
        </p:blipFill>
        <p:spPr>
          <a:xfrm>
            <a:off x="1488" y="0"/>
            <a:ext cx="12189024" cy="6858000"/>
          </a:xfrm>
          <a:prstGeom prst="rect">
            <a:avLst/>
          </a:prstGeom>
        </p:spPr>
      </p:pic>
      <p:sp>
        <p:nvSpPr>
          <p:cNvPr id="2" name="Title 1">
            <a:extLst>
              <a:ext uri="{FF2B5EF4-FFF2-40B4-BE49-F238E27FC236}">
                <a16:creationId xmlns:a16="http://schemas.microsoft.com/office/drawing/2014/main" id="{1673E1DD-BAB9-314E-9E56-667F80B55002}"/>
              </a:ext>
            </a:extLst>
          </p:cNvPr>
          <p:cNvSpPr>
            <a:spLocks noGrp="1"/>
          </p:cNvSpPr>
          <p:nvPr>
            <p:ph type="ctrTitle"/>
          </p:nvPr>
        </p:nvSpPr>
        <p:spPr>
          <a:xfrm>
            <a:off x="1524000" y="1121833"/>
            <a:ext cx="9144000" cy="2387600"/>
          </a:xfrm>
        </p:spPr>
        <p:txBody>
          <a:bodyPr anchor="b"/>
          <a:lstStyle>
            <a:lvl1pPr algn="ctr">
              <a:defRPr sz="8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378EB68E-37FE-8147-A43E-20C67AFFAC82}"/>
              </a:ext>
            </a:extLst>
          </p:cNvPr>
          <p:cNvSpPr>
            <a:spLocks noGrp="1"/>
          </p:cNvSpPr>
          <p:nvPr>
            <p:ph type="subTitle" idx="1"/>
          </p:nvPr>
        </p:nvSpPr>
        <p:spPr>
          <a:xfrm>
            <a:off x="1524000" y="3602568"/>
            <a:ext cx="9144000" cy="1655233"/>
          </a:xfrm>
        </p:spPr>
        <p:txBody>
          <a:bodyPr/>
          <a:lstStyle>
            <a:lvl1pPr marL="0" indent="0" algn="ctr">
              <a:buNone/>
              <a:defRPr sz="32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3067483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3442330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605F6B-5FC7-B14D-8DCA-082F37EEC3C8}"/>
              </a:ext>
            </a:extLst>
          </p:cNvPr>
          <p:cNvPicPr>
            <a:picLocks noChangeAspect="1"/>
          </p:cNvPicPr>
          <p:nvPr userDrawn="1"/>
        </p:nvPicPr>
        <p:blipFill>
          <a:blip r:embed="rId2"/>
          <a:stretch>
            <a:fillRect/>
          </a:stretch>
        </p:blipFill>
        <p:spPr>
          <a:xfrm>
            <a:off x="1488" y="0"/>
            <a:ext cx="12189024" cy="6858000"/>
          </a:xfrm>
          <a:prstGeom prst="rect">
            <a:avLst/>
          </a:prstGeom>
        </p:spPr>
      </p:pic>
      <p:sp>
        <p:nvSpPr>
          <p:cNvPr id="9" name="Title 1">
            <a:extLst>
              <a:ext uri="{FF2B5EF4-FFF2-40B4-BE49-F238E27FC236}">
                <a16:creationId xmlns:a16="http://schemas.microsoft.com/office/drawing/2014/main" id="{3B63B709-0FEA-324A-A233-63E62F1216E6}"/>
              </a:ext>
            </a:extLst>
          </p:cNvPr>
          <p:cNvSpPr>
            <a:spLocks noGrp="1"/>
          </p:cNvSpPr>
          <p:nvPr>
            <p:ph type="ctrTitle"/>
          </p:nvPr>
        </p:nvSpPr>
        <p:spPr>
          <a:xfrm>
            <a:off x="1524000" y="1121833"/>
            <a:ext cx="9144000" cy="2387600"/>
          </a:xfrm>
        </p:spPr>
        <p:txBody>
          <a:bodyPr anchor="b"/>
          <a:lstStyle>
            <a:lvl1pPr algn="ctr">
              <a:defRPr sz="8000">
                <a:solidFill>
                  <a:schemeClr val="bg1"/>
                </a:solidFill>
              </a:defRPr>
            </a:lvl1pPr>
          </a:lstStyle>
          <a:p>
            <a:r>
              <a:rPr lang="en-US" dirty="0"/>
              <a:t>Click to edit Master title style</a:t>
            </a:r>
          </a:p>
        </p:txBody>
      </p:sp>
      <p:sp>
        <p:nvSpPr>
          <p:cNvPr id="10" name="Subtitle 2">
            <a:extLst>
              <a:ext uri="{FF2B5EF4-FFF2-40B4-BE49-F238E27FC236}">
                <a16:creationId xmlns:a16="http://schemas.microsoft.com/office/drawing/2014/main" id="{2F55E724-CEA6-5A4A-AF9D-4BA63689C933}"/>
              </a:ext>
            </a:extLst>
          </p:cNvPr>
          <p:cNvSpPr>
            <a:spLocks noGrp="1"/>
          </p:cNvSpPr>
          <p:nvPr>
            <p:ph type="subTitle" idx="1"/>
          </p:nvPr>
        </p:nvSpPr>
        <p:spPr>
          <a:xfrm>
            <a:off x="1524000" y="3602568"/>
            <a:ext cx="9144000" cy="1655233"/>
          </a:xfrm>
        </p:spPr>
        <p:txBody>
          <a:bodyPr/>
          <a:lstStyle>
            <a:lvl1pPr marL="0" indent="0" algn="ctr">
              <a:buNone/>
              <a:defRPr sz="32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Tree>
    <p:extLst>
      <p:ext uri="{BB962C8B-B14F-4D97-AF65-F5344CB8AC3E}">
        <p14:creationId xmlns:p14="http://schemas.microsoft.com/office/powerpoint/2010/main" val="23626662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5466-C138-604F-A1A5-03D95E79FFB5}"/>
              </a:ext>
            </a:extLst>
          </p:cNvPr>
          <p:cNvSpPr>
            <a:spLocks noGrp="1"/>
          </p:cNvSpPr>
          <p:nvPr>
            <p:ph type="title"/>
          </p:nvPr>
        </p:nvSpPr>
        <p:spPr>
          <a:xfrm>
            <a:off x="831851" y="1710267"/>
            <a:ext cx="10515600" cy="2853267"/>
          </a:xfrm>
        </p:spPr>
        <p:txBody>
          <a:bodyPr anchor="b"/>
          <a:lstStyle>
            <a:lvl1pPr>
              <a:defRPr sz="8000"/>
            </a:lvl1pPr>
          </a:lstStyle>
          <a:p>
            <a:r>
              <a:rPr lang="en-US" dirty="0"/>
              <a:t>Click to edit Master title style</a:t>
            </a:r>
          </a:p>
        </p:txBody>
      </p:sp>
      <p:sp>
        <p:nvSpPr>
          <p:cNvPr id="3" name="Text Placeholder 2">
            <a:extLst>
              <a:ext uri="{FF2B5EF4-FFF2-40B4-BE49-F238E27FC236}">
                <a16:creationId xmlns:a16="http://schemas.microsoft.com/office/drawing/2014/main" id="{5800CCAB-818F-F346-B303-434FC7093E32}"/>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54036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small" baseline="0"/>
            </a:lvl1pPr>
          </a:lstStyle>
          <a:p>
            <a:r>
              <a:rPr lang="en-US" dirty="0"/>
              <a:t>Click to Add Title</a:t>
            </a:r>
          </a:p>
        </p:txBody>
      </p:sp>
      <p:sp>
        <p:nvSpPr>
          <p:cNvPr id="3" name="Content Placeholder 2"/>
          <p:cNvSpPr>
            <a:spLocks noGrp="1"/>
          </p:cNvSpPr>
          <p:nvPr>
            <p:ph idx="1" hasCustomPrompt="1"/>
          </p:nvPr>
        </p:nvSpPr>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985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197F-5615-D14C-820E-C23A0A865E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85C091-C789-784B-85A2-A0BD43C1D532}"/>
              </a:ext>
            </a:extLst>
          </p:cNvPr>
          <p:cNvSpPr>
            <a:spLocks noGrp="1"/>
          </p:cNvSpPr>
          <p:nvPr>
            <p:ph sz="half" idx="1"/>
          </p:nvPr>
        </p:nvSpPr>
        <p:spPr>
          <a:xfrm>
            <a:off x="838200" y="1826684"/>
            <a:ext cx="5156200" cy="4349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52A3D9-0927-5C46-8859-98C24DFA66BB}"/>
              </a:ext>
            </a:extLst>
          </p:cNvPr>
          <p:cNvSpPr>
            <a:spLocks noGrp="1"/>
          </p:cNvSpPr>
          <p:nvPr>
            <p:ph sz="half" idx="2"/>
          </p:nvPr>
        </p:nvSpPr>
        <p:spPr>
          <a:xfrm>
            <a:off x="6197600" y="1826684"/>
            <a:ext cx="5156200" cy="4349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8474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786C-2A8E-1C4C-878C-2AA34B8618C5}"/>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4BA709-FB4B-FF4A-BE85-0BA652D13FB3}"/>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a:extLst>
              <a:ext uri="{FF2B5EF4-FFF2-40B4-BE49-F238E27FC236}">
                <a16:creationId xmlns:a16="http://schemas.microsoft.com/office/drawing/2014/main" id="{69E45A49-BB59-AE4C-8EFB-96BC52346F1B}"/>
              </a:ext>
            </a:extLst>
          </p:cNvPr>
          <p:cNvSpPr>
            <a:spLocks noGrp="1"/>
          </p:cNvSpPr>
          <p:nvPr>
            <p:ph sz="half" idx="2"/>
          </p:nvPr>
        </p:nvSpPr>
        <p:spPr>
          <a:xfrm>
            <a:off x="840318" y="2506133"/>
            <a:ext cx="5158316" cy="368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A20F73-E8FD-2B4B-A888-BB9832D33A6F}"/>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a:extLst>
              <a:ext uri="{FF2B5EF4-FFF2-40B4-BE49-F238E27FC236}">
                <a16:creationId xmlns:a16="http://schemas.microsoft.com/office/drawing/2014/main" id="{4449F42A-0A4E-F541-83D3-42020D9A97C4}"/>
              </a:ext>
            </a:extLst>
          </p:cNvPr>
          <p:cNvSpPr>
            <a:spLocks noGrp="1"/>
          </p:cNvSpPr>
          <p:nvPr>
            <p:ph sz="quarter" idx="4"/>
          </p:nvPr>
        </p:nvSpPr>
        <p:spPr>
          <a:xfrm>
            <a:off x="6172200" y="2506133"/>
            <a:ext cx="5183717" cy="368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290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438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54E8C9-410D-7A45-A174-82A3E382D8AA}"/>
              </a:ext>
            </a:extLst>
          </p:cNvPr>
          <p:cNvPicPr>
            <a:picLocks noChangeAspect="1"/>
          </p:cNvPicPr>
          <p:nvPr userDrawn="1"/>
        </p:nvPicPr>
        <p:blipFill>
          <a:blip r:embed="rId2"/>
          <a:stretch>
            <a:fillRect/>
          </a:stretch>
        </p:blipFill>
        <p:spPr>
          <a:xfrm>
            <a:off x="1488" y="0"/>
            <a:ext cx="12189024" cy="6858000"/>
          </a:xfrm>
          <a:prstGeom prst="rect">
            <a:avLst/>
          </a:prstGeom>
        </p:spPr>
      </p:pic>
      <p:sp>
        <p:nvSpPr>
          <p:cNvPr id="2" name="Title 1">
            <a:extLst>
              <a:ext uri="{FF2B5EF4-FFF2-40B4-BE49-F238E27FC236}">
                <a16:creationId xmlns:a16="http://schemas.microsoft.com/office/drawing/2014/main" id="{D0BC5466-C138-604F-A1A5-03D95E79FFB5}"/>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5800CCAB-818F-F346-B303-434FC7093E32}"/>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0345056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6D0E59-4EAA-7444-8BB3-8BE1E327C28B}"/>
              </a:ext>
            </a:extLst>
          </p:cNvPr>
          <p:cNvPicPr>
            <a:picLocks noChangeAspect="1"/>
          </p:cNvPicPr>
          <p:nvPr userDrawn="1"/>
        </p:nvPicPr>
        <p:blipFill>
          <a:blip r:embed="rId3"/>
          <a:stretch>
            <a:fillRect/>
          </a:stretch>
        </p:blipFill>
        <p:spPr>
          <a:xfrm>
            <a:off x="1488" y="0"/>
            <a:ext cx="12189024" cy="6858000"/>
          </a:xfrm>
          <a:prstGeom prst="rect">
            <a:avLst/>
          </a:prstGeom>
        </p:spPr>
      </p:pic>
      <p:sp>
        <p:nvSpPr>
          <p:cNvPr id="2" name="Title 1"/>
          <p:cNvSpPr>
            <a:spLocks noGrp="1"/>
          </p:cNvSpPr>
          <p:nvPr>
            <p:ph type="title" hasCustomPrompt="1"/>
          </p:nvPr>
        </p:nvSpPr>
        <p:spPr/>
        <p:txBody>
          <a:bodyPr/>
          <a:lstStyle>
            <a:lvl1pPr>
              <a:defRPr cap="small" baseline="0"/>
            </a:lvl1pPr>
          </a:lstStyle>
          <a:p>
            <a:r>
              <a:rPr lang="en-US" dirty="0"/>
              <a:t>Click to Add Title</a:t>
            </a:r>
          </a:p>
        </p:txBody>
      </p:sp>
      <p:sp>
        <p:nvSpPr>
          <p:cNvPr id="3" name="Content Placeholder 2"/>
          <p:cNvSpPr>
            <a:spLocks noGrp="1"/>
          </p:cNvSpPr>
          <p:nvPr>
            <p:ph idx="1" hasCustomPrompt="1"/>
          </p:nvPr>
        </p:nvSpPr>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07495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35C01D-80FE-344D-B901-72C260160852}"/>
              </a:ext>
            </a:extLst>
          </p:cNvPr>
          <p:cNvPicPr>
            <a:picLocks noChangeAspect="1"/>
          </p:cNvPicPr>
          <p:nvPr userDrawn="1"/>
        </p:nvPicPr>
        <p:blipFill>
          <a:blip r:embed="rId2"/>
          <a:stretch>
            <a:fillRect/>
          </a:stretch>
        </p:blipFill>
        <p:spPr>
          <a:xfrm>
            <a:off x="1488" y="0"/>
            <a:ext cx="12189024" cy="6858000"/>
          </a:xfrm>
          <a:prstGeom prst="rect">
            <a:avLst/>
          </a:prstGeom>
        </p:spPr>
      </p:pic>
      <p:sp>
        <p:nvSpPr>
          <p:cNvPr id="2" name="Title 1">
            <a:extLst>
              <a:ext uri="{FF2B5EF4-FFF2-40B4-BE49-F238E27FC236}">
                <a16:creationId xmlns:a16="http://schemas.microsoft.com/office/drawing/2014/main" id="{FA15197F-5615-D14C-820E-C23A0A865E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85C091-C789-784B-85A2-A0BD43C1D532}"/>
              </a:ext>
            </a:extLst>
          </p:cNvPr>
          <p:cNvSpPr>
            <a:spLocks noGrp="1"/>
          </p:cNvSpPr>
          <p:nvPr>
            <p:ph sz="half" idx="1"/>
          </p:nvPr>
        </p:nvSpPr>
        <p:spPr>
          <a:xfrm>
            <a:off x="838200" y="1826684"/>
            <a:ext cx="5156200" cy="4349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52A3D9-0927-5C46-8859-98C24DFA66BB}"/>
              </a:ext>
            </a:extLst>
          </p:cNvPr>
          <p:cNvSpPr>
            <a:spLocks noGrp="1"/>
          </p:cNvSpPr>
          <p:nvPr>
            <p:ph sz="half" idx="2"/>
          </p:nvPr>
        </p:nvSpPr>
        <p:spPr>
          <a:xfrm>
            <a:off x="6197600" y="1826684"/>
            <a:ext cx="5156200" cy="4349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21973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CCEE19-B2FC-6C46-9D21-D790D039393E}"/>
              </a:ext>
            </a:extLst>
          </p:cNvPr>
          <p:cNvPicPr>
            <a:picLocks noChangeAspect="1"/>
          </p:cNvPicPr>
          <p:nvPr userDrawn="1"/>
        </p:nvPicPr>
        <p:blipFill>
          <a:blip r:embed="rId2"/>
          <a:stretch>
            <a:fillRect/>
          </a:stretch>
        </p:blipFill>
        <p:spPr>
          <a:xfrm>
            <a:off x="1488" y="0"/>
            <a:ext cx="12189024" cy="6858000"/>
          </a:xfrm>
          <a:prstGeom prst="rect">
            <a:avLst/>
          </a:prstGeom>
        </p:spPr>
      </p:pic>
      <p:sp>
        <p:nvSpPr>
          <p:cNvPr id="2" name="Title 1">
            <a:extLst>
              <a:ext uri="{FF2B5EF4-FFF2-40B4-BE49-F238E27FC236}">
                <a16:creationId xmlns:a16="http://schemas.microsoft.com/office/drawing/2014/main" id="{1ABB786C-2A8E-1C4C-878C-2AA34B8618C5}"/>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4BA709-FB4B-FF4A-BE85-0BA652D13FB3}"/>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a:extLst>
              <a:ext uri="{FF2B5EF4-FFF2-40B4-BE49-F238E27FC236}">
                <a16:creationId xmlns:a16="http://schemas.microsoft.com/office/drawing/2014/main" id="{69E45A49-BB59-AE4C-8EFB-96BC52346F1B}"/>
              </a:ext>
            </a:extLst>
          </p:cNvPr>
          <p:cNvSpPr>
            <a:spLocks noGrp="1"/>
          </p:cNvSpPr>
          <p:nvPr>
            <p:ph sz="half" idx="2"/>
          </p:nvPr>
        </p:nvSpPr>
        <p:spPr>
          <a:xfrm>
            <a:off x="840318" y="2506133"/>
            <a:ext cx="5158316" cy="368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A20F73-E8FD-2B4B-A888-BB9832D33A6F}"/>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a:extLst>
              <a:ext uri="{FF2B5EF4-FFF2-40B4-BE49-F238E27FC236}">
                <a16:creationId xmlns:a16="http://schemas.microsoft.com/office/drawing/2014/main" id="{4449F42A-0A4E-F541-83D3-42020D9A97C4}"/>
              </a:ext>
            </a:extLst>
          </p:cNvPr>
          <p:cNvSpPr>
            <a:spLocks noGrp="1"/>
          </p:cNvSpPr>
          <p:nvPr>
            <p:ph sz="quarter" idx="4"/>
          </p:nvPr>
        </p:nvSpPr>
        <p:spPr>
          <a:xfrm>
            <a:off x="6172200" y="2506133"/>
            <a:ext cx="5183717" cy="368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22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1209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DDC531-A10B-5148-B273-961925E663B5}"/>
              </a:ext>
            </a:extLst>
          </p:cNvPr>
          <p:cNvPicPr>
            <a:picLocks noChangeAspect="1"/>
          </p:cNvPicPr>
          <p:nvPr userDrawn="1"/>
        </p:nvPicPr>
        <p:blipFill>
          <a:blip r:embed="rId2"/>
          <a:stretch>
            <a:fillRect/>
          </a:stretch>
        </p:blipFill>
        <p:spPr>
          <a:xfrm>
            <a:off x="1488" y="0"/>
            <a:ext cx="12189024" cy="6858000"/>
          </a:xfrm>
          <a:prstGeom prst="rect">
            <a:avLst/>
          </a:prstGeom>
        </p:spPr>
      </p:pic>
    </p:spTree>
    <p:extLst>
      <p:ext uri="{BB962C8B-B14F-4D97-AF65-F5344CB8AC3E}">
        <p14:creationId xmlns:p14="http://schemas.microsoft.com/office/powerpoint/2010/main" val="14967811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C24639-1C67-AA45-BDF3-46F37707BFF5}"/>
              </a:ext>
            </a:extLst>
          </p:cNvPr>
          <p:cNvPicPr>
            <a:picLocks noChangeAspect="1"/>
          </p:cNvPicPr>
          <p:nvPr userDrawn="1"/>
        </p:nvPicPr>
        <p:blipFill>
          <a:blip r:embed="rId3"/>
          <a:stretch>
            <a:fillRect/>
          </a:stretch>
        </p:blipFill>
        <p:spPr>
          <a:xfrm>
            <a:off x="1488" y="0"/>
            <a:ext cx="12189024" cy="6858000"/>
          </a:xfrm>
          <a:prstGeom prst="rect">
            <a:avLst/>
          </a:prstGeom>
        </p:spPr>
      </p:pic>
      <p:sp>
        <p:nvSpPr>
          <p:cNvPr id="7" name="Title 1"/>
          <p:cNvSpPr>
            <a:spLocks noGrp="1"/>
          </p:cNvSpPr>
          <p:nvPr>
            <p:ph type="ctrTitle" hasCustomPrompt="1"/>
          </p:nvPr>
        </p:nvSpPr>
        <p:spPr>
          <a:xfrm>
            <a:off x="914400" y="1905001"/>
            <a:ext cx="10363200" cy="1695451"/>
          </a:xfrm>
        </p:spPr>
        <p:txBody>
          <a:bodyPr>
            <a:noAutofit/>
          </a:bodyPr>
          <a:lstStyle>
            <a:lvl1pPr algn="ctr">
              <a:defRPr sz="5333" b="1" cap="small" baseline="0">
                <a:solidFill>
                  <a:srgbClr val="002F51"/>
                </a:solidFill>
              </a:defRPr>
            </a:lvl1pPr>
          </a:lstStyle>
          <a:p>
            <a:r>
              <a:rPr lang="en-US" dirty="0"/>
              <a:t>Click to Edit Master Title Style</a:t>
            </a:r>
          </a:p>
        </p:txBody>
      </p:sp>
      <p:sp>
        <p:nvSpPr>
          <p:cNvPr id="8" name="Subtitle 2"/>
          <p:cNvSpPr>
            <a:spLocks noGrp="1"/>
          </p:cNvSpPr>
          <p:nvPr>
            <p:ph type="subTitle" idx="1"/>
          </p:nvPr>
        </p:nvSpPr>
        <p:spPr>
          <a:xfrm>
            <a:off x="1828800" y="3600451"/>
            <a:ext cx="8534400" cy="1752600"/>
          </a:xfrm>
        </p:spPr>
        <p:txBody>
          <a:bodyPr/>
          <a:lstStyle>
            <a:lvl1pPr marL="0" indent="0" algn="ctr">
              <a:buNone/>
              <a:defRPr>
                <a:solidFill>
                  <a:srgbClr val="002F5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66271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0E2AFE-1A93-4402-A06F-4199F9DA07E8}"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3084788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0E2AFE-1A93-4402-A06F-4199F9DA07E8}"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EFFAF3-9AC9-4D16-B11C-69E24EE6627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9003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0E2AFE-1A93-4402-A06F-4199F9DA07E8}"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6528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0E2AFE-1A93-4402-A06F-4199F9DA07E8}"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216960035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10501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698299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7.jp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0E2AFE-1A93-4402-A06F-4199F9DA07E8}" type="datetimeFigureOut">
              <a:rPr lang="en-US" smtClean="0"/>
              <a:t>5/9/2023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EFFAF3-9AC9-4D16-B11C-69E24EE6627E}" type="slidenum">
              <a:rPr lang="en-US" smtClean="0"/>
              <a:t>‹#›</a:t>
            </a:fld>
            <a:endParaRPr lang="en-US"/>
          </a:p>
        </p:txBody>
      </p:sp>
    </p:spTree>
    <p:extLst>
      <p:ext uri="{BB962C8B-B14F-4D97-AF65-F5344CB8AC3E}">
        <p14:creationId xmlns:p14="http://schemas.microsoft.com/office/powerpoint/2010/main" val="156731779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09D1A8-E236-DD4C-9494-E131375D2BAE}"/>
              </a:ext>
            </a:extLst>
          </p:cNvPr>
          <p:cNvPicPr>
            <a:picLocks noChangeAspect="1"/>
          </p:cNvPicPr>
          <p:nvPr userDrawn="1"/>
        </p:nvPicPr>
        <p:blipFill>
          <a:blip r:embed="rId15"/>
          <a:stretch>
            <a:fillRect/>
          </a:stretch>
        </p:blipFill>
        <p:spPr>
          <a:xfrm>
            <a:off x="1488" y="0"/>
            <a:ext cx="12189024" cy="6858000"/>
          </a:xfrm>
          <a:prstGeom prst="rect">
            <a:avLst/>
          </a:prstGeom>
        </p:spPr>
      </p:pic>
      <p:sp>
        <p:nvSpPr>
          <p:cNvPr id="2" name="Title Placeholder 1">
            <a:extLst>
              <a:ext uri="{FF2B5EF4-FFF2-40B4-BE49-F238E27FC236}">
                <a16:creationId xmlns:a16="http://schemas.microsoft.com/office/drawing/2014/main" id="{13CD031C-A0FE-CE4B-83C9-478087782387}"/>
              </a:ext>
            </a:extLst>
          </p:cNvPr>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D583A0-5A11-F643-A1AC-0D426E25D4A6}"/>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3228188"/>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Lst>
  <p:txStyles>
    <p:titleStyle>
      <a:lvl1pPr algn="l" defTabSz="1219170" rtl="0" eaLnBrk="1" latinLnBrk="0" hangingPunct="1">
        <a:lnSpc>
          <a:spcPct val="90000"/>
        </a:lnSpc>
        <a:spcBef>
          <a:spcPct val="0"/>
        </a:spcBef>
        <a:buNone/>
        <a:defRPr sz="5867" kern="1200">
          <a:solidFill>
            <a:schemeClr val="tx1"/>
          </a:solidFill>
          <a:latin typeface="Arial" panose="020B0604020202020204" pitchFamily="34" charset="0"/>
          <a:ea typeface="+mj-ea"/>
          <a:cs typeface="Arial" panose="020B0604020202020204" pitchFamily="34" charset="0"/>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Arial" panose="020B0604020202020204" pitchFamily="34" charset="0"/>
          <a:ea typeface="+mn-ea"/>
          <a:cs typeface="Arial" panose="020B0604020202020204" pitchFamily="34" charset="0"/>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Arial" panose="020B0604020202020204" pitchFamily="34" charset="0"/>
          <a:ea typeface="+mn-ea"/>
          <a:cs typeface="Arial" panose="020B0604020202020204" pitchFamily="34" charset="0"/>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jupyter.org/"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mygreatlearning.com/blog/what-is-ridge-regression/"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gu.webex.com/wgu/k2/j.php?MTID=tec3de85d33283f764cc2049a269827b4" TargetMode="Externa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geeksforgeeks.org/working-csv-files-python/" TargetMode="Externa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8.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datacamp.com/tutorial/naive-bayes-scikit-learn"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machinelearningmastery.com/metrics-evaluate-machine-learning-algorithms-python"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stackoverflow.com/questions/45554008/error-in-python-script-expected-2d-array-got-1d-array-instead" TargetMode="External"/><Relationship Id="rId2" Type="http://schemas.openxmlformats.org/officeDocument/2006/relationships/hyperlink" Target="https://www.datacamp.com/community/tutorials/random-forests-classifier-python"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pp.datacamp.com/learn/custom-tracks/custom-r-prep-work" TargetMode="External"/><Relationship Id="rId2" Type="http://schemas.openxmlformats.org/officeDocument/2006/relationships/hyperlink" Target="https://app.datacamp.com/learn/career-tracks/r-programmer" TargetMode="External"/><Relationship Id="rId1" Type="http://schemas.openxmlformats.org/officeDocument/2006/relationships/slideLayout" Target="../slideLayouts/slideLayout7.xml"/><Relationship Id="rId5" Type="http://schemas.openxmlformats.org/officeDocument/2006/relationships/hyperlink" Target="https://ebookcentral.proquest.com/lib/westerngovernors-ebooks/reader.action?docID=6173908&amp;ppg=1" TargetMode="External"/><Relationship Id="rId4" Type="http://schemas.openxmlformats.org/officeDocument/2006/relationships/hyperlink" Target="Data%20Science%20Using%20Python%20and%20R"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educative.io/answers/calculating-mean-squared-error-in-python" TargetMode="External"/><Relationship Id="rId2" Type="http://schemas.openxmlformats.org/officeDocument/2006/relationships/hyperlink" Target="https://www.youtube.com/watch?v=tJpzKILW-Kg" TargetMode="Externa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hyperlink" Target="https://machinelearningmastery.com/roc-curves-and-precision-recall-curves-for-classification-in-" TargetMode="External"/><Relationship Id="rId2" Type="http://schemas.openxmlformats.org/officeDocument/2006/relationships/hyperlink" Target="https://machinelearningmastery.com/metrics-evaluate-machine-learning-algorithms-python"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www.analyticsvidhya.com/blog/2021/04/evaluating-machine-learning-models-hyperparameter-tuning/"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towardsdatascience.com/what-is-one-hot-encoding-and-how-to-use-pandas-get-dummies-function-922eb9bd4970" TargetMode="External"/><Relationship Id="rId2" Type="http://schemas.openxmlformats.org/officeDocument/2006/relationships/hyperlink" Target="https://campus.datacamp.com/courses/machine-learning-with-tree-based-models-in-python"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scikit-learn.org/stable/modules/classes.html#module-sklearn.metrics" TargetMode="External"/><Relationship Id="rId2" Type="http://schemas.openxmlformats.org/officeDocument/2006/relationships/hyperlink" Target="https://scikit-learn.org/stable/modules/generated/sklearn.metrics.roc_auc_score.html"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s://youtu.be/pDgTMl0Ed0Q"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hyperlink" Target="https://www.youtube.com/watch?v=J4Wdy0Wc_xQ" TargetMode="Externa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12" name="Rectangle 11">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6" name="Picture 15">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18" name="Picture 17">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77000333-1C1D-4D85-AC9F-E387EE11F32D}"/>
              </a:ext>
            </a:extLst>
          </p:cNvPr>
          <p:cNvSpPr>
            <a:spLocks noGrp="1"/>
          </p:cNvSpPr>
          <p:nvPr>
            <p:ph type="ctrTitle"/>
          </p:nvPr>
        </p:nvSpPr>
        <p:spPr>
          <a:xfrm>
            <a:off x="2364699" y="2396971"/>
            <a:ext cx="7415758" cy="1023187"/>
          </a:xfrm>
        </p:spPr>
        <p:txBody>
          <a:bodyPr>
            <a:normAutofit fontScale="90000"/>
          </a:bodyPr>
          <a:lstStyle/>
          <a:p>
            <a:r>
              <a:rPr lang="en-US" sz="4000" dirty="0">
                <a:solidFill>
                  <a:schemeClr val="bg1"/>
                </a:solidFill>
              </a:rPr>
              <a:t>Task 2: PREDICTIVE ANALYSIS</a:t>
            </a:r>
            <a:br>
              <a:rPr lang="en-US" dirty="0">
                <a:solidFill>
                  <a:schemeClr val="bg1"/>
                </a:solidFill>
              </a:rPr>
            </a:br>
            <a:r>
              <a:rPr lang="en-US" sz="4000" dirty="0">
                <a:solidFill>
                  <a:schemeClr val="bg1"/>
                </a:solidFill>
              </a:rPr>
              <a:t>Decision Trees, Random Forests, advanced Regression (lasso or ridge)</a:t>
            </a:r>
          </a:p>
        </p:txBody>
      </p:sp>
      <p:cxnSp>
        <p:nvCxnSpPr>
          <p:cNvPr id="20" name="Straight Connector 19">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A151AC43-FC21-4C89-9DA6-E6FBA20DEBD4}"/>
              </a:ext>
            </a:extLst>
          </p:cNvPr>
          <p:cNvPicPr>
            <a:picLocks noChangeAspect="1"/>
          </p:cNvPicPr>
          <p:nvPr/>
        </p:nvPicPr>
        <p:blipFill>
          <a:blip r:embed="rId3"/>
          <a:stretch>
            <a:fillRect/>
          </a:stretch>
        </p:blipFill>
        <p:spPr>
          <a:xfrm>
            <a:off x="2692399" y="3566824"/>
            <a:ext cx="6815668" cy="1714500"/>
          </a:xfrm>
          <a:prstGeom prst="rect">
            <a:avLst/>
          </a:prstGeom>
        </p:spPr>
      </p:pic>
    </p:spTree>
    <p:extLst>
      <p:ext uri="{BB962C8B-B14F-4D97-AF65-F5344CB8AC3E}">
        <p14:creationId xmlns:p14="http://schemas.microsoft.com/office/powerpoint/2010/main" val="2673496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2C7E32-7F5F-48B1-9CD7-2A18F209C502}"/>
              </a:ext>
            </a:extLst>
          </p:cNvPr>
          <p:cNvSpPr txBox="1"/>
          <p:nvPr/>
        </p:nvSpPr>
        <p:spPr>
          <a:xfrm>
            <a:off x="2343150" y="653534"/>
            <a:ext cx="6115050" cy="646331"/>
          </a:xfrm>
          <a:prstGeom prst="rect">
            <a:avLst/>
          </a:prstGeom>
          <a:solidFill>
            <a:schemeClr val="accent1">
              <a:lumMod val="20000"/>
              <a:lumOff val="80000"/>
            </a:schemeClr>
          </a:solidFill>
        </p:spPr>
        <p:txBody>
          <a:bodyPr wrap="square">
            <a:spAutoFit/>
          </a:bodyPr>
          <a:lstStyle/>
          <a:p>
            <a:pPr algn="ct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Python or R Environments</a:t>
            </a:r>
            <a:endParaRPr lang="en-US" sz="3600" b="1" dirty="0"/>
          </a:p>
        </p:txBody>
      </p:sp>
      <p:sp>
        <p:nvSpPr>
          <p:cNvPr id="5" name="TextBox 4">
            <a:extLst>
              <a:ext uri="{FF2B5EF4-FFF2-40B4-BE49-F238E27FC236}">
                <a16:creationId xmlns:a16="http://schemas.microsoft.com/office/drawing/2014/main" id="{B9FB87DD-37EB-4575-A93F-D6FC82EC9350}"/>
              </a:ext>
            </a:extLst>
          </p:cNvPr>
          <p:cNvSpPr txBox="1"/>
          <p:nvPr/>
        </p:nvSpPr>
        <p:spPr>
          <a:xfrm>
            <a:off x="866776" y="1514386"/>
            <a:ext cx="10477500" cy="3416320"/>
          </a:xfrm>
          <a:prstGeom prst="rect">
            <a:avLst/>
          </a:prstGeom>
          <a:noFill/>
        </p:spPr>
        <p:txBody>
          <a:bodyPr wrap="square">
            <a:spAutoFit/>
          </a:bodyPr>
          <a:lstStyle/>
          <a:p>
            <a:r>
              <a:rPr lang="en-US" b="1" dirty="0">
                <a:solidFill>
                  <a:srgbClr val="202124"/>
                </a:solidFill>
                <a:latin typeface="Roboto" panose="02000000000000000000" pitchFamily="2" charset="0"/>
              </a:rPr>
              <a:t>Python Environments in </a:t>
            </a:r>
            <a:r>
              <a:rPr lang="en-US" b="1" i="0" dirty="0">
                <a:solidFill>
                  <a:srgbClr val="202124"/>
                </a:solidFill>
                <a:effectLst/>
                <a:latin typeface="Roboto" panose="02000000000000000000" pitchFamily="2" charset="0"/>
              </a:rPr>
              <a:t>Anaconda. </a:t>
            </a:r>
            <a:r>
              <a:rPr lang="en-US" i="0" dirty="0">
                <a:solidFill>
                  <a:srgbClr val="202124"/>
                </a:solidFill>
                <a:effectLst/>
                <a:latin typeface="Roboto" panose="02000000000000000000" pitchFamily="2" charset="0"/>
              </a:rPr>
              <a:t>Please see my video on how to install and update Anaconda in the Announcement and Course Tips.</a:t>
            </a:r>
          </a:p>
          <a:p>
            <a:endParaRPr lang="en-US" b="1" dirty="0">
              <a:solidFill>
                <a:srgbClr val="202124"/>
              </a:solidFill>
              <a:latin typeface="Roboto" panose="02000000000000000000" pitchFamily="2" charset="0"/>
            </a:endParaRPr>
          </a:p>
          <a:p>
            <a:r>
              <a:rPr lang="en-US" b="1" i="0" dirty="0" err="1">
                <a:solidFill>
                  <a:srgbClr val="202124"/>
                </a:solidFill>
                <a:effectLst/>
                <a:latin typeface="Roboto" panose="02000000000000000000" pitchFamily="2" charset="0"/>
              </a:rPr>
              <a:t>Jupyter</a:t>
            </a:r>
            <a:r>
              <a:rPr lang="en-US" b="1" i="0" dirty="0">
                <a:solidFill>
                  <a:srgbClr val="202124"/>
                </a:solidFill>
                <a:effectLst/>
                <a:latin typeface="Roboto" panose="02000000000000000000" pitchFamily="2" charset="0"/>
              </a:rPr>
              <a:t> Notebooks </a:t>
            </a:r>
            <a:r>
              <a:rPr lang="en-US" i="0" dirty="0">
                <a:solidFill>
                  <a:srgbClr val="202124"/>
                </a:solidFill>
                <a:effectLst/>
                <a:latin typeface="Roboto" panose="02000000000000000000" pitchFamily="2" charset="0"/>
              </a:rPr>
              <a:t>are based </a:t>
            </a:r>
            <a:r>
              <a:rPr lang="en-US" b="1" i="0" dirty="0">
                <a:solidFill>
                  <a:srgbClr val="202124"/>
                </a:solidFill>
                <a:effectLst/>
                <a:latin typeface="Roboto" panose="02000000000000000000" pitchFamily="2" charset="0"/>
              </a:rPr>
              <a:t>on JSON</a:t>
            </a:r>
            <a:r>
              <a:rPr lang="en-US" b="1" dirty="0">
                <a:solidFill>
                  <a:srgbClr val="202124"/>
                </a:solidFill>
                <a:latin typeface="Roboto" panose="02000000000000000000" pitchFamily="2" charset="0"/>
              </a:rPr>
              <a:t> </a:t>
            </a:r>
            <a:r>
              <a:rPr lang="en-US" i="0" dirty="0">
                <a:solidFill>
                  <a:srgbClr val="202124"/>
                </a:solidFill>
                <a:effectLst/>
                <a:latin typeface="Roboto" panose="02000000000000000000" pitchFamily="2" charset="0"/>
              </a:rPr>
              <a:t>files. </a:t>
            </a:r>
            <a:r>
              <a:rPr lang="en-US" b="0" i="0" dirty="0">
                <a:solidFill>
                  <a:srgbClr val="333333"/>
                </a:solidFill>
                <a:effectLst/>
                <a:latin typeface="Myriad Pro"/>
              </a:rPr>
              <a:t>The </a:t>
            </a:r>
            <a:r>
              <a:rPr lang="en-US" b="0" i="0" dirty="0" err="1">
                <a:solidFill>
                  <a:srgbClr val="333333"/>
                </a:solidFill>
                <a:effectLst/>
                <a:latin typeface="Myriad Pro"/>
              </a:rPr>
              <a:t>Jupyter</a:t>
            </a:r>
            <a:r>
              <a:rPr lang="en-US" b="0" i="0" dirty="0">
                <a:solidFill>
                  <a:srgbClr val="333333"/>
                </a:solidFill>
                <a:effectLst/>
                <a:latin typeface="Myriad Pro"/>
              </a:rPr>
              <a:t> Notebook is the original web application for creating and sharing computational documents. It offers a simple, streamlined, document-centric experience. My preference for this assignment.</a:t>
            </a:r>
            <a:endParaRPr lang="en-US" i="0" dirty="0">
              <a:solidFill>
                <a:srgbClr val="202124"/>
              </a:solidFill>
              <a:effectLst/>
              <a:latin typeface="Roboto" panose="02000000000000000000" pitchFamily="2" charset="0"/>
            </a:endParaRPr>
          </a:p>
          <a:p>
            <a:endParaRPr lang="en-US" dirty="0">
              <a:solidFill>
                <a:srgbClr val="202124"/>
              </a:solidFill>
              <a:latin typeface="Roboto" panose="02000000000000000000" pitchFamily="2" charset="0"/>
            </a:endParaRPr>
          </a:p>
          <a:p>
            <a:r>
              <a:rPr lang="en-US" b="1" i="0" dirty="0" err="1">
                <a:solidFill>
                  <a:srgbClr val="202124"/>
                </a:solidFill>
                <a:effectLst/>
                <a:latin typeface="Roboto" panose="02000000000000000000" pitchFamily="2" charset="0"/>
              </a:rPr>
              <a:t>Jupyter</a:t>
            </a:r>
            <a:r>
              <a:rPr lang="en-US" b="1" i="0" dirty="0">
                <a:solidFill>
                  <a:srgbClr val="202124"/>
                </a:solidFill>
                <a:effectLst/>
                <a:latin typeface="Roboto" panose="02000000000000000000" pitchFamily="2" charset="0"/>
              </a:rPr>
              <a:t> Lab </a:t>
            </a:r>
            <a:r>
              <a:rPr lang="en-US" i="0" dirty="0">
                <a:solidFill>
                  <a:srgbClr val="202124"/>
                </a:solidFill>
                <a:effectLst/>
                <a:latin typeface="Roboto" panose="02000000000000000000" pitchFamily="2" charset="0"/>
              </a:rPr>
              <a:t>is the latest web-based interactive development environment for notebooks, code, and data. Its flexible interface allows users to configure and arrange workflows in data science.</a:t>
            </a:r>
          </a:p>
          <a:p>
            <a:endParaRPr lang="en-US" dirty="0">
              <a:solidFill>
                <a:srgbClr val="202124"/>
              </a:solidFill>
              <a:latin typeface="Roboto" panose="02000000000000000000" pitchFamily="2" charset="0"/>
            </a:endParaRPr>
          </a:p>
          <a:p>
            <a:r>
              <a:rPr lang="en-US" i="0" dirty="0">
                <a:solidFill>
                  <a:srgbClr val="0070C0"/>
                </a:solidFill>
                <a:effectLst/>
                <a:latin typeface="Roboto" panose="02000000000000000000" pitchFamily="2" charset="0"/>
                <a:hlinkClick r:id="rId2">
                  <a:extLst>
                    <a:ext uri="{A12FA001-AC4F-418D-AE19-62706E023703}">
                      <ahyp:hlinkClr xmlns:ahyp="http://schemas.microsoft.com/office/drawing/2018/hyperlinkcolor" val="tx"/>
                    </a:ext>
                  </a:extLst>
                </a:hlinkClick>
              </a:rPr>
              <a:t>https://jupyter.org/</a:t>
            </a:r>
            <a:endParaRPr lang="en-US" i="0" dirty="0">
              <a:solidFill>
                <a:srgbClr val="0070C0"/>
              </a:solidFill>
              <a:effectLst/>
              <a:latin typeface="Roboto" panose="02000000000000000000" pitchFamily="2" charset="0"/>
            </a:endParaRPr>
          </a:p>
          <a:p>
            <a:endParaRPr lang="en-US" i="0"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1455682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2C7E32-7F5F-48B1-9CD7-2A18F209C502}"/>
              </a:ext>
            </a:extLst>
          </p:cNvPr>
          <p:cNvSpPr txBox="1"/>
          <p:nvPr/>
        </p:nvSpPr>
        <p:spPr>
          <a:xfrm>
            <a:off x="2343150" y="653534"/>
            <a:ext cx="6115050" cy="646331"/>
          </a:xfrm>
          <a:prstGeom prst="rect">
            <a:avLst/>
          </a:prstGeom>
          <a:solidFill>
            <a:schemeClr val="accent1">
              <a:lumMod val="20000"/>
              <a:lumOff val="80000"/>
            </a:schemeClr>
          </a:solidFill>
        </p:spPr>
        <p:txBody>
          <a:bodyPr wrap="square">
            <a:spAutoFit/>
          </a:bodyPr>
          <a:lstStyle/>
          <a:p>
            <a:pPr algn="ct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Python or R Environments</a:t>
            </a:r>
            <a:endParaRPr lang="en-US" sz="3600" b="1" dirty="0"/>
          </a:p>
        </p:txBody>
      </p:sp>
      <p:sp>
        <p:nvSpPr>
          <p:cNvPr id="5" name="TextBox 4">
            <a:extLst>
              <a:ext uri="{FF2B5EF4-FFF2-40B4-BE49-F238E27FC236}">
                <a16:creationId xmlns:a16="http://schemas.microsoft.com/office/drawing/2014/main" id="{B9FB87DD-37EB-4575-A93F-D6FC82EC9350}"/>
              </a:ext>
            </a:extLst>
          </p:cNvPr>
          <p:cNvSpPr txBox="1"/>
          <p:nvPr/>
        </p:nvSpPr>
        <p:spPr>
          <a:xfrm>
            <a:off x="866776" y="1514386"/>
            <a:ext cx="10477500" cy="4801314"/>
          </a:xfrm>
          <a:prstGeom prst="rect">
            <a:avLst/>
          </a:prstGeom>
          <a:noFill/>
        </p:spPr>
        <p:txBody>
          <a:bodyPr wrap="square">
            <a:spAutoFit/>
          </a:bodyPr>
          <a:lstStyle/>
          <a:p>
            <a:r>
              <a:rPr lang="en-US" b="1" i="0" dirty="0">
                <a:solidFill>
                  <a:srgbClr val="202124"/>
                </a:solidFill>
                <a:effectLst/>
                <a:latin typeface="Roboto" panose="02000000000000000000" pitchFamily="2" charset="0"/>
              </a:rPr>
              <a:t>Select among R Script, R Notebook, and R Markdown</a:t>
            </a:r>
          </a:p>
          <a:p>
            <a:endParaRPr lang="en-US" b="0" i="0" dirty="0">
              <a:solidFill>
                <a:srgbClr val="202124"/>
              </a:solidFill>
              <a:effectLst/>
              <a:latin typeface="Roboto" panose="02000000000000000000" pitchFamily="2" charset="0"/>
            </a:endParaRPr>
          </a:p>
          <a:p>
            <a:r>
              <a:rPr lang="en-US" b="1" i="0" dirty="0">
                <a:solidFill>
                  <a:srgbClr val="202124"/>
                </a:solidFill>
                <a:effectLst/>
                <a:latin typeface="Roboto" panose="02000000000000000000" pitchFamily="2" charset="0"/>
              </a:rPr>
              <a:t>RStudio</a:t>
            </a:r>
            <a:r>
              <a:rPr lang="en-US" b="0" i="0" dirty="0">
                <a:solidFill>
                  <a:srgbClr val="202124"/>
                </a:solidFill>
                <a:effectLst/>
                <a:latin typeface="Roboto" panose="02000000000000000000" pitchFamily="2" charset="0"/>
              </a:rPr>
              <a:t> is a convenient interface or platform for programming in R. </a:t>
            </a:r>
            <a:br>
              <a:rPr lang="en-US" b="0" i="0" dirty="0">
                <a:solidFill>
                  <a:srgbClr val="202124"/>
                </a:solidFill>
                <a:effectLst/>
                <a:latin typeface="Roboto" panose="02000000000000000000" pitchFamily="2" charset="0"/>
              </a:rPr>
            </a:br>
            <a:endParaRPr lang="en-US" dirty="0">
              <a:solidFill>
                <a:srgbClr val="202124"/>
              </a:solidFill>
              <a:latin typeface="Roboto" panose="02000000000000000000" pitchFamily="2" charset="0"/>
            </a:endParaRPr>
          </a:p>
          <a:p>
            <a:r>
              <a:rPr lang="en-US" b="1" i="0" dirty="0">
                <a:solidFill>
                  <a:srgbClr val="202124"/>
                </a:solidFill>
                <a:effectLst/>
                <a:latin typeface="Roboto" panose="02000000000000000000" pitchFamily="2" charset="0"/>
              </a:rPr>
              <a:t>R Script </a:t>
            </a:r>
            <a:r>
              <a:rPr lang="en-US" i="0" dirty="0">
                <a:solidFill>
                  <a:srgbClr val="202124"/>
                </a:solidFill>
                <a:effectLst/>
                <a:latin typeface="Roboto" panose="02000000000000000000" pitchFamily="2" charset="0"/>
              </a:rPr>
              <a:t>in my opinion </a:t>
            </a:r>
            <a:r>
              <a:rPr lang="en-US" b="0" i="0" dirty="0">
                <a:solidFill>
                  <a:srgbClr val="202124"/>
                </a:solidFill>
                <a:effectLst/>
                <a:latin typeface="Roboto" panose="02000000000000000000" pitchFamily="2" charset="0"/>
              </a:rPr>
              <a:t>is the actual programming language</a:t>
            </a:r>
            <a:r>
              <a:rPr lang="en-US" dirty="0">
                <a:solidFill>
                  <a:srgbClr val="202124"/>
                </a:solidFill>
                <a:latin typeface="Roboto" panose="02000000000000000000" pitchFamily="2" charset="0"/>
              </a:rPr>
              <a:t>. Because it is a text file containing the same commands that you would enter on the command line of R. R script can be compiled into a report that includes commentary, source code, and script output formats including HTML, PDF, MS Word, and Markdown.</a:t>
            </a:r>
            <a:endParaRPr lang="en-US" b="0" i="0" dirty="0">
              <a:solidFill>
                <a:srgbClr val="202124"/>
              </a:solidFill>
              <a:effectLst/>
              <a:latin typeface="Roboto" panose="02000000000000000000" pitchFamily="2" charset="0"/>
            </a:endParaRPr>
          </a:p>
          <a:p>
            <a:endParaRPr lang="en-US" b="1" i="0" dirty="0">
              <a:solidFill>
                <a:srgbClr val="202124"/>
              </a:solidFill>
              <a:effectLst/>
              <a:latin typeface="Roboto" panose="02000000000000000000" pitchFamily="2" charset="0"/>
            </a:endParaRPr>
          </a:p>
          <a:p>
            <a:r>
              <a:rPr lang="en-US" b="1" i="0" dirty="0">
                <a:solidFill>
                  <a:srgbClr val="202124"/>
                </a:solidFill>
                <a:effectLst/>
                <a:latin typeface="Roboto" panose="02000000000000000000" pitchFamily="2" charset="0"/>
              </a:rPr>
              <a:t>R Markdown </a:t>
            </a:r>
            <a:r>
              <a:rPr lang="en-US" i="0" dirty="0">
                <a:solidFill>
                  <a:srgbClr val="202124"/>
                </a:solidFill>
                <a:effectLst/>
                <a:latin typeface="Roboto" panose="02000000000000000000" pitchFamily="2" charset="0"/>
              </a:rPr>
              <a:t>is a specific type of file format designed to produce documents that include both code and text. This is my preference for this assignment so you can submit both your report and the code in one rich document.</a:t>
            </a:r>
          </a:p>
          <a:p>
            <a:endParaRPr lang="en-US" dirty="0">
              <a:solidFill>
                <a:srgbClr val="202124"/>
              </a:solidFill>
              <a:latin typeface="Roboto" panose="02000000000000000000" pitchFamily="2" charset="0"/>
            </a:endParaRPr>
          </a:p>
          <a:p>
            <a:r>
              <a:rPr lang="en-US" b="1" i="0" dirty="0">
                <a:solidFill>
                  <a:srgbClr val="202124"/>
                </a:solidFill>
                <a:effectLst/>
                <a:latin typeface="Roboto" panose="02000000000000000000" pitchFamily="2" charset="0"/>
              </a:rPr>
              <a:t>R Notebook </a:t>
            </a:r>
            <a:r>
              <a:rPr lang="en-US" i="0" dirty="0">
                <a:solidFill>
                  <a:srgbClr val="202124"/>
                </a:solidFill>
                <a:effectLst/>
                <a:latin typeface="Roboto" panose="02000000000000000000" pitchFamily="2" charset="0"/>
              </a:rPr>
              <a:t>is a way to work with R Markdown files. Not designed for all types of work e.g., building a shiny app.</a:t>
            </a:r>
          </a:p>
          <a:p>
            <a:endParaRPr lang="en-US" dirty="0">
              <a:solidFill>
                <a:srgbClr val="202124"/>
              </a:solidFill>
              <a:latin typeface="Roboto" panose="02000000000000000000" pitchFamily="2" charset="0"/>
            </a:endParaRPr>
          </a:p>
          <a:p>
            <a:endParaRPr lang="en-US" dirty="0"/>
          </a:p>
        </p:txBody>
      </p:sp>
    </p:spTree>
    <p:extLst>
      <p:ext uri="{BB962C8B-B14F-4D97-AF65-F5344CB8AC3E}">
        <p14:creationId xmlns:p14="http://schemas.microsoft.com/office/powerpoint/2010/main" val="2573856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6309"/>
            <a:ext cx="10515600" cy="623168"/>
          </a:xfrm>
        </p:spPr>
        <p:txBody>
          <a:bodyPr>
            <a:normAutofit fontScale="90000"/>
          </a:bodyPr>
          <a:lstStyle/>
          <a:p>
            <a:pPr>
              <a:lnSpc>
                <a:spcPct val="107000"/>
              </a:lnSpc>
              <a:spcBef>
                <a:spcPts val="0"/>
              </a:spcBef>
            </a:pPr>
            <a:r>
              <a:rPr lang="en-US" sz="3733" b="1" dirty="0">
                <a:latin typeface="Inherit"/>
                <a:ea typeface="Calibri" panose="020F0502020204030204" pitchFamily="34" charset="0"/>
                <a:cs typeface="Times New Roman" panose="02020603050405020304" pitchFamily="18" charset="0"/>
              </a:rPr>
              <a:t>INSTALLING PACKAGES IN R</a:t>
            </a:r>
            <a:endParaRPr lang="en-US" sz="3733"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10B44105-3350-4D5C-B982-87C3F1A75840}"/>
              </a:ext>
            </a:extLst>
          </p:cNvPr>
          <p:cNvSpPr txBox="1"/>
          <p:nvPr/>
        </p:nvSpPr>
        <p:spPr>
          <a:xfrm>
            <a:off x="759502" y="713229"/>
            <a:ext cx="10672997" cy="461665"/>
          </a:xfrm>
          <a:prstGeom prst="rect">
            <a:avLst/>
          </a:prstGeom>
          <a:noFill/>
        </p:spPr>
        <p:txBody>
          <a:bodyPr wrap="square">
            <a:spAutoFit/>
          </a:bodyPr>
          <a:lstStyle/>
          <a:p>
            <a:pPr defTabSz="609585"/>
            <a:r>
              <a:rPr lang="en-US" sz="2400" dirty="0">
                <a:solidFill>
                  <a:srgbClr val="FFC000">
                    <a:lumMod val="20000"/>
                    <a:lumOff val="80000"/>
                  </a:srgbClr>
                </a:solidFill>
                <a:latin typeface="Calibri" panose="020F0502020204030204"/>
              </a:rPr>
              <a:t>Click on ‘Install’ Under the “Files, Plots, Packages, Help, Viewer” pane.</a:t>
            </a:r>
          </a:p>
        </p:txBody>
      </p:sp>
      <p:pic>
        <p:nvPicPr>
          <p:cNvPr id="9" name="Picture 8">
            <a:extLst>
              <a:ext uri="{FF2B5EF4-FFF2-40B4-BE49-F238E27FC236}">
                <a16:creationId xmlns:a16="http://schemas.microsoft.com/office/drawing/2014/main" id="{8CA95EDA-D4E9-4E5C-A3EF-E3AD81A06F89}"/>
              </a:ext>
            </a:extLst>
          </p:cNvPr>
          <p:cNvPicPr/>
          <p:nvPr/>
        </p:nvPicPr>
        <p:blipFill>
          <a:blip r:embed="rId2"/>
          <a:stretch>
            <a:fillRect/>
          </a:stretch>
        </p:blipFill>
        <p:spPr>
          <a:xfrm>
            <a:off x="2078636" y="1205671"/>
            <a:ext cx="7598765" cy="2615439"/>
          </a:xfrm>
          <a:prstGeom prst="rect">
            <a:avLst/>
          </a:prstGeom>
        </p:spPr>
      </p:pic>
      <p:sp>
        <p:nvSpPr>
          <p:cNvPr id="10" name="TextBox 9">
            <a:extLst>
              <a:ext uri="{FF2B5EF4-FFF2-40B4-BE49-F238E27FC236}">
                <a16:creationId xmlns:a16="http://schemas.microsoft.com/office/drawing/2014/main" id="{EFD48CCE-759F-4478-A91C-FB9E9886925D}"/>
              </a:ext>
            </a:extLst>
          </p:cNvPr>
          <p:cNvSpPr txBox="1"/>
          <p:nvPr/>
        </p:nvSpPr>
        <p:spPr>
          <a:xfrm>
            <a:off x="439714" y="3929550"/>
            <a:ext cx="9583709" cy="2183868"/>
          </a:xfrm>
          <a:prstGeom prst="rect">
            <a:avLst/>
          </a:prstGeom>
          <a:noFill/>
        </p:spPr>
        <p:txBody>
          <a:bodyPr wrap="square">
            <a:spAutoFit/>
          </a:bodyPr>
          <a:lstStyle/>
          <a:p>
            <a:pPr marL="457189" indent="-457189" defTabSz="609585">
              <a:lnSpc>
                <a:spcPct val="107000"/>
              </a:lnSpc>
              <a:buFont typeface="Symbol" panose="05050102010706020507" pitchFamily="18" charset="2"/>
              <a:buChar char=""/>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Type in ‘TensorFlow’ in the “Packages” textbox as shown above.</a:t>
            </a:r>
          </a:p>
          <a:p>
            <a:pPr marL="457189" indent="-457189" defTabSz="609585">
              <a:lnSpc>
                <a:spcPct val="107000"/>
              </a:lnSpc>
              <a:buFont typeface="Symbol" panose="05050102010706020507" pitchFamily="18" charset="2"/>
              <a:buChar char=""/>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Click “Install”</a:t>
            </a:r>
          </a:p>
          <a:p>
            <a:pPr marL="457189" indent="-457189" defTabSz="609585">
              <a:lnSpc>
                <a:spcPct val="107000"/>
              </a:lnSpc>
              <a:buFont typeface="Symbol" panose="05050102010706020507" pitchFamily="18" charset="2"/>
              <a:buChar char=""/>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R will install TensorFlow.</a:t>
            </a:r>
          </a:p>
          <a:p>
            <a:pPr defTabSz="609585">
              <a:lnSpc>
                <a:spcPct val="107000"/>
              </a:lnSpc>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Then, in the Source code pane, call the TensorFlow package by typing</a:t>
            </a:r>
          </a:p>
          <a:p>
            <a:pPr marL="457189" indent="-457189" defTabSz="609585">
              <a:lnSpc>
                <a:spcPct val="107000"/>
              </a:lnSpc>
              <a:buFont typeface="Symbol" panose="05050102010706020507" pitchFamily="18" charset="2"/>
              <a:buChar char=""/>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library(</a:t>
            </a:r>
            <a:r>
              <a:rPr lang="en-US" sz="2133" dirty="0" err="1">
                <a:solidFill>
                  <a:srgbClr val="FFC000">
                    <a:lumMod val="20000"/>
                    <a:lumOff val="80000"/>
                  </a:srgbClr>
                </a:solidFill>
                <a:latin typeface="Inherit"/>
                <a:ea typeface="Calibri" panose="020F0502020204030204" pitchFamily="34" charset="0"/>
                <a:cs typeface="Times New Roman" panose="02020603050405020304" pitchFamily="18" charset="0"/>
              </a:rPr>
              <a:t>tensorflow</a:t>
            </a: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 and run.</a:t>
            </a:r>
          </a:p>
          <a:p>
            <a:pPr marL="457189" indent="-457189" defTabSz="609585">
              <a:lnSpc>
                <a:spcPct val="107000"/>
              </a:lnSpc>
              <a:buFont typeface="Symbol" panose="05050102010706020507" pitchFamily="18" charset="2"/>
              <a:buChar char=""/>
            </a:pPr>
            <a:r>
              <a:rPr lang="en-US" sz="2133" dirty="0">
                <a:solidFill>
                  <a:srgbClr val="FFC000">
                    <a:lumMod val="20000"/>
                    <a:lumOff val="80000"/>
                  </a:srgbClr>
                </a:solidFill>
                <a:latin typeface="Inherit"/>
                <a:ea typeface="Calibri" panose="020F0502020204030204" pitchFamily="34" charset="0"/>
                <a:cs typeface="Times New Roman" panose="02020603050405020304" pitchFamily="18" charset="0"/>
              </a:rPr>
              <a:t>Done!</a:t>
            </a:r>
          </a:p>
        </p:txBody>
      </p:sp>
    </p:spTree>
    <p:extLst>
      <p:ext uri="{BB962C8B-B14F-4D97-AF65-F5344CB8AC3E}">
        <p14:creationId xmlns:p14="http://schemas.microsoft.com/office/powerpoint/2010/main" val="3307838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0" name="Picture 29">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3" name="Picture 32">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5" name="Straight Connector 34">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7" name="Rectangle 36">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grpSp>
        <p:nvGrpSpPr>
          <p:cNvPr id="39" name="Group 38">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0" name="Picture 39">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 name="TextBox 4">
            <a:extLst>
              <a:ext uri="{FF2B5EF4-FFF2-40B4-BE49-F238E27FC236}">
                <a16:creationId xmlns:a16="http://schemas.microsoft.com/office/drawing/2014/main" id="{F7AC6132-0109-4A00-9730-540434448FF7}"/>
              </a:ext>
            </a:extLst>
          </p:cNvPr>
          <p:cNvSpPr txBox="1"/>
          <p:nvPr/>
        </p:nvSpPr>
        <p:spPr>
          <a:xfrm>
            <a:off x="5248275" y="4404852"/>
            <a:ext cx="5844021" cy="1054745"/>
          </a:xfrm>
          <a:prstGeom prst="rect">
            <a:avLst/>
          </a:prstGeom>
        </p:spPr>
        <p:txBody>
          <a:bodyPr vert="horz" lIns="91440" tIns="45720" rIns="91440" bIns="45720" rtlCol="0" anchor="b">
            <a:normAutofit/>
          </a:bodyPr>
          <a:lstStyle/>
          <a:p>
            <a:pPr marL="0" marR="0" lvl="0" indent="0" algn="ctr" defTabSz="457200" rtl="0" eaLnBrk="1" fontAlgn="auto" latinLnBrk="0" hangingPunct="1">
              <a:lnSpc>
                <a:spcPct val="100000"/>
              </a:lnSpc>
              <a:spcBef>
                <a:spcPct val="0"/>
              </a:spcBef>
              <a:spcAft>
                <a:spcPts val="600"/>
              </a:spcAft>
              <a:buClrTx/>
              <a:buSzTx/>
              <a:buFontTx/>
              <a:buNone/>
              <a:tabLst/>
              <a:defRPr/>
            </a:pPr>
            <a:r>
              <a:rPr kumimoji="0" lang="en-US" sz="54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n-ea"/>
                <a:cs typeface="+mn-cs"/>
              </a:rPr>
              <a:t>Cleaned Files</a:t>
            </a:r>
          </a:p>
        </p:txBody>
      </p:sp>
      <p:sp>
        <p:nvSpPr>
          <p:cNvPr id="45" name="Rectangle 44">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6" name="Picture 5" descr="Graphical user interface, text, application&#10;&#10;Description automatically generated">
            <a:extLst>
              <a:ext uri="{FF2B5EF4-FFF2-40B4-BE49-F238E27FC236}">
                <a16:creationId xmlns:a16="http://schemas.microsoft.com/office/drawing/2014/main" id="{AF5D7E8A-17C2-41DE-BB7F-FF2F64B88D34}"/>
              </a:ext>
            </a:extLst>
          </p:cNvPr>
          <p:cNvPicPr>
            <a:picLocks noChangeAspect="1"/>
          </p:cNvPicPr>
          <p:nvPr/>
        </p:nvPicPr>
        <p:blipFill>
          <a:blip r:embed="rId7"/>
          <a:stretch>
            <a:fillRect/>
          </a:stretch>
        </p:blipFill>
        <p:spPr>
          <a:xfrm>
            <a:off x="1776502" y="1697752"/>
            <a:ext cx="4243375" cy="1917242"/>
          </a:xfrm>
          <a:prstGeom prst="rect">
            <a:avLst/>
          </a:prstGeom>
        </p:spPr>
      </p:pic>
      <p:pic>
        <p:nvPicPr>
          <p:cNvPr id="3" name="Picture 2" descr="Text, letter&#10;&#10;Description automatically generated">
            <a:extLst>
              <a:ext uri="{FF2B5EF4-FFF2-40B4-BE49-F238E27FC236}">
                <a16:creationId xmlns:a16="http://schemas.microsoft.com/office/drawing/2014/main" id="{0506B553-C768-482A-8A2E-58EE94971968}"/>
              </a:ext>
            </a:extLst>
          </p:cNvPr>
          <p:cNvPicPr>
            <a:picLocks noChangeAspect="1"/>
          </p:cNvPicPr>
          <p:nvPr/>
        </p:nvPicPr>
        <p:blipFill>
          <a:blip r:embed="rId8"/>
          <a:stretch>
            <a:fillRect/>
          </a:stretch>
        </p:blipFill>
        <p:spPr>
          <a:xfrm>
            <a:off x="6180744" y="1352577"/>
            <a:ext cx="4227694" cy="2607592"/>
          </a:xfrm>
          <a:prstGeom prst="rect">
            <a:avLst/>
          </a:prstGeom>
        </p:spPr>
      </p:pic>
      <p:cxnSp>
        <p:nvCxnSpPr>
          <p:cNvPr id="47" name="Straight Connector 46">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9D64AF28-D03E-4D9A-A42C-491E1796AE71}"/>
              </a:ext>
            </a:extLst>
          </p:cNvPr>
          <p:cNvPicPr>
            <a:picLocks noChangeAspect="1"/>
          </p:cNvPicPr>
          <p:nvPr/>
        </p:nvPicPr>
        <p:blipFill>
          <a:blip r:embed="rId9"/>
          <a:stretch>
            <a:fillRect/>
          </a:stretch>
        </p:blipFill>
        <p:spPr>
          <a:xfrm>
            <a:off x="3286919" y="2920456"/>
            <a:ext cx="1104900" cy="2695575"/>
          </a:xfrm>
          <a:prstGeom prst="rect">
            <a:avLst/>
          </a:prstGeom>
        </p:spPr>
      </p:pic>
    </p:spTree>
    <p:extLst>
      <p:ext uri="{BB962C8B-B14F-4D97-AF65-F5344CB8AC3E}">
        <p14:creationId xmlns:p14="http://schemas.microsoft.com/office/powerpoint/2010/main" val="167084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3E40A-60A9-4267-AC69-1C26A663289E}"/>
              </a:ext>
            </a:extLst>
          </p:cNvPr>
          <p:cNvSpPr txBox="1"/>
          <p:nvPr/>
        </p:nvSpPr>
        <p:spPr>
          <a:xfrm>
            <a:off x="1254159" y="867309"/>
            <a:ext cx="5365716" cy="3370923"/>
          </a:xfrm>
          <a:prstGeom prst="rect">
            <a:avLst/>
          </a:prstGeom>
          <a:noFill/>
        </p:spPr>
        <p:txBody>
          <a:bodyPr wrap="square">
            <a:spAutoFit/>
          </a:bodyPr>
          <a:lstStyle/>
          <a:p>
            <a:pPr marL="0" marR="0">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VISUALIZATIONS</a:t>
            </a:r>
          </a:p>
          <a:p>
            <a:pPr marL="0" marR="0">
              <a:lnSpc>
                <a:spcPct val="107000"/>
              </a:lnSpc>
              <a:spcBef>
                <a:spcPts val="0"/>
              </a:spcBef>
              <a:spcAft>
                <a:spcPts val="0"/>
              </a:spcAft>
            </a:pP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Task 2 -</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Visualizations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During EDA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View the data – for example, histogram</a:t>
            </a:r>
          </a:p>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Times New Roman" panose="02020603050405020304" pitchFamily="18" charset="0"/>
              </a:rPr>
              <a:t>Other Visualizations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C3 Correlation in data – Heatmap</a:t>
            </a:r>
          </a:p>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D2 Graph of your model</a:t>
            </a:r>
          </a:p>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E1 MSE, RMSE, R2 – table or graph</a:t>
            </a:r>
          </a:p>
        </p:txBody>
      </p:sp>
    </p:spTree>
    <p:extLst>
      <p:ext uri="{BB962C8B-B14F-4D97-AF65-F5344CB8AC3E}">
        <p14:creationId xmlns:p14="http://schemas.microsoft.com/office/powerpoint/2010/main" val="1111784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AC6132-0109-4A00-9730-540434448FF7}"/>
              </a:ext>
            </a:extLst>
          </p:cNvPr>
          <p:cNvSpPr txBox="1"/>
          <p:nvPr/>
        </p:nvSpPr>
        <p:spPr>
          <a:xfrm>
            <a:off x="3861786" y="446171"/>
            <a:ext cx="3923931" cy="584775"/>
          </a:xfrm>
          <a:prstGeom prst="rect">
            <a:avLst/>
          </a:prstGeom>
          <a:solidFill>
            <a:schemeClr val="accent6">
              <a:lumMod val="40000"/>
              <a:lumOff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34343"/>
                </a:solidFill>
                <a:effectLst/>
                <a:uLnTx/>
                <a:uFillTx/>
                <a:latin typeface="Roboto"/>
                <a:ea typeface="+mn-ea"/>
                <a:cs typeface="+mn-cs"/>
              </a:rPr>
              <a:t>REQUIREMENTS</a:t>
            </a:r>
          </a:p>
        </p:txBody>
      </p:sp>
      <p:sp>
        <p:nvSpPr>
          <p:cNvPr id="6" name="TextBox 5">
            <a:extLst>
              <a:ext uri="{FF2B5EF4-FFF2-40B4-BE49-F238E27FC236}">
                <a16:creationId xmlns:a16="http://schemas.microsoft.com/office/drawing/2014/main" id="{3B00237B-E537-4DE6-A12C-976001F20C45}"/>
              </a:ext>
            </a:extLst>
          </p:cNvPr>
          <p:cNvSpPr txBox="1"/>
          <p:nvPr/>
        </p:nvSpPr>
        <p:spPr>
          <a:xfrm>
            <a:off x="813995" y="1030946"/>
            <a:ext cx="10564009" cy="1754326"/>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Part I: Research Question</a:t>
            </a:r>
            <a:endPar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endParaRPr>
          </a:p>
          <a:p>
            <a:pPr marL="228600" marR="0" lvl="0" indent="-22860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A.  1.  Propose </a:t>
            </a:r>
            <a:r>
              <a:rPr kumimoji="0" lang="en-US" sz="1800" b="1"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one</a:t>
            </a: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 question relevant to a real-world organizational situation that you will answer using </a:t>
            </a:r>
            <a:r>
              <a:rPr kumimoji="0" lang="en-US" sz="1800" b="1"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one</a:t>
            </a: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 of the following prediction methods: decision trees, random forests, advanced regression (i.e., lasso or ridge).</a:t>
            </a:r>
          </a:p>
          <a:p>
            <a:pPr marL="0" marR="0" lvl="0" indent="-182880" algn="l" defTabSz="4572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endParaRPr>
          </a:p>
          <a:p>
            <a:pPr marL="0" marR="0" lvl="0" indent="-182880" algn="l" defTabSz="4572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A. 2.  Define </a:t>
            </a:r>
            <a:r>
              <a:rPr kumimoji="0" lang="en-US" sz="1800" b="1"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one</a:t>
            </a:r>
            <a:r>
              <a:rPr kumimoji="0" lang="en-US" sz="1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 goal of the data analysis. Ensure that your goal is reasonable within the scope of the scenario and is represented in the available data.</a:t>
            </a:r>
          </a:p>
        </p:txBody>
      </p:sp>
      <p:sp>
        <p:nvSpPr>
          <p:cNvPr id="11" name="TextBox 10">
            <a:extLst>
              <a:ext uri="{FF2B5EF4-FFF2-40B4-BE49-F238E27FC236}">
                <a16:creationId xmlns:a16="http://schemas.microsoft.com/office/drawing/2014/main" id="{8CFFF0E9-A496-44C9-B4E1-C9133FFA28E5}"/>
              </a:ext>
            </a:extLst>
          </p:cNvPr>
          <p:cNvSpPr txBox="1"/>
          <p:nvPr/>
        </p:nvSpPr>
        <p:spPr>
          <a:xfrm>
            <a:off x="1000427" y="3096322"/>
            <a:ext cx="3296366" cy="1754326"/>
          </a:xfrm>
          <a:prstGeom prst="rect">
            <a:avLst/>
          </a:prstGeom>
          <a:solidFill>
            <a:schemeClr val="bg1">
              <a:lumMod val="9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Example Research Question: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Is it possible to predict the tenure of a customer and  identify key contributors using the random forests methods based on the available data? </a:t>
            </a:r>
          </a:p>
        </p:txBody>
      </p:sp>
      <p:sp>
        <p:nvSpPr>
          <p:cNvPr id="13" name="TextBox 12">
            <a:extLst>
              <a:ext uri="{FF2B5EF4-FFF2-40B4-BE49-F238E27FC236}">
                <a16:creationId xmlns:a16="http://schemas.microsoft.com/office/drawing/2014/main" id="{7812C875-F034-4C6A-A22E-CD3108F4F4CC}"/>
              </a:ext>
            </a:extLst>
          </p:cNvPr>
          <p:cNvSpPr txBox="1"/>
          <p:nvPr/>
        </p:nvSpPr>
        <p:spPr>
          <a:xfrm>
            <a:off x="4466740" y="3094337"/>
            <a:ext cx="6911264" cy="1754326"/>
          </a:xfrm>
          <a:prstGeom prst="rect">
            <a:avLst/>
          </a:prstGeom>
          <a:solidFill>
            <a:schemeClr val="bg1">
              <a:lumMod val="9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Calibri" panose="020F0502020204030204" pitchFamily="34" charset="0"/>
                <a:ea typeface="Calibri" panose="020F0502020204030204" pitchFamily="34" charset="0"/>
                <a:cs typeface="Calibri" panose="020F0502020204030204" pitchFamily="34" charset="0"/>
              </a:rPr>
              <a:t>Example - Goals</a:t>
            </a: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
                <a:srgbClr val="333333"/>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 primary goal is to develop a random forests machine learning model to help the company predict its customers' tenure.</a:t>
            </a:r>
          </a:p>
          <a:p>
            <a:pPr marL="342900" marR="0" lvl="0" indent="-342900" algn="l" defTabSz="457200" rtl="0" eaLnBrk="1" fontAlgn="auto" latinLnBrk="0" hangingPunct="1">
              <a:lnSpc>
                <a:spcPct val="100000"/>
              </a:lnSpc>
              <a:spcBef>
                <a:spcPts val="0"/>
              </a:spcBef>
              <a:spcAft>
                <a:spcPts val="0"/>
              </a:spcAft>
              <a:buClr>
                <a:srgbClr val="333333"/>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Identify key contributors/features causing customer churn EDA. </a:t>
            </a:r>
          </a:p>
          <a:p>
            <a:pPr marL="342900" marR="0" lvl="0" indent="-342900" algn="l" defTabSz="457200" rtl="0" eaLnBrk="1" fontAlgn="auto" latinLnBrk="0" hangingPunct="1">
              <a:lnSpc>
                <a:spcPct val="100000"/>
              </a:lnSpc>
              <a:spcBef>
                <a:spcPts val="0"/>
              </a:spcBef>
              <a:spcAft>
                <a:spcPts val="0"/>
              </a:spcAft>
              <a:buClr>
                <a:srgbClr val="333333"/>
              </a:buClr>
              <a:buSzTx/>
              <a:buFont typeface="+mj-lt"/>
              <a:buAutoNum type="arabicPeriod"/>
              <a:tabLst/>
              <a:defRPr/>
            </a:pPr>
            <a:r>
              <a:rPr lang="en-US" dirty="0">
                <a:solidFill>
                  <a:prstClr val="black"/>
                </a:solidFill>
                <a:latin typeface="Calibri" panose="020F0502020204030204" pitchFamily="34" charset="0"/>
                <a:ea typeface="Calibri" panose="020F0502020204030204" pitchFamily="34" charset="0"/>
                <a:cs typeface="Calibri" panose="020F0502020204030204" pitchFamily="34" charset="0"/>
              </a:rPr>
              <a:t>R</a:t>
            </a:r>
            <a:r>
              <a:rPr kumimoji="0" lang="en-US"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ecommend</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 course of action based on the results and implications of the analysis. </a:t>
            </a:r>
          </a:p>
        </p:txBody>
      </p:sp>
    </p:spTree>
    <p:extLst>
      <p:ext uri="{BB962C8B-B14F-4D97-AF65-F5344CB8AC3E}">
        <p14:creationId xmlns:p14="http://schemas.microsoft.com/office/powerpoint/2010/main" val="2292533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EFBE01-FB46-417F-A202-0CC733543EA6}"/>
              </a:ext>
            </a:extLst>
          </p:cNvPr>
          <p:cNvSpPr txBox="1"/>
          <p:nvPr/>
        </p:nvSpPr>
        <p:spPr>
          <a:xfrm>
            <a:off x="721150" y="709583"/>
            <a:ext cx="10647576" cy="3565591"/>
          </a:xfrm>
          <a:prstGeom prst="rect">
            <a:avLst/>
          </a:prstGeom>
          <a:noFill/>
        </p:spPr>
        <p:txBody>
          <a:bodyPr wrap="square">
            <a:spAutoFit/>
          </a:bodyPr>
          <a:lstStyle/>
          <a:p>
            <a:pPr marL="0" marR="0" fontAlgn="base">
              <a:lnSpc>
                <a:spcPct val="107000"/>
              </a:lnSpc>
              <a:spcBef>
                <a:spcPts val="0"/>
              </a:spcBef>
              <a:spcAft>
                <a:spcPts val="0"/>
              </a:spcAft>
            </a:pPr>
            <a:r>
              <a:rPr lang="en-US" sz="24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Part II: Method Justification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B.</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Explain the reasons for your chosen prediction method </a:t>
            </a:r>
            <a:r>
              <a:rPr lang="en-US" sz="1800"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(DT, RF, or RG) </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from part A1 by doing the following</a:t>
            </a: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 </a:t>
            </a:r>
            <a:endParaRPr lang="en-US" sz="20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411480" marR="0" indent="-182880" fontAlgn="base">
              <a:lnSpc>
                <a:spcPct val="107000"/>
              </a:lnSpc>
              <a:spcBef>
                <a:spcPts val="0"/>
              </a:spcBef>
              <a:spcAft>
                <a:spcPts val="0"/>
              </a:spcAft>
            </a:pP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b="1" dirty="0">
                <a:solidFill>
                  <a:srgbClr val="C00000"/>
                </a:solidFill>
                <a:latin typeface="Lato" panose="020F0502020204030203" pitchFamily="34" charset="0"/>
                <a:ea typeface="Times New Roman" panose="02020603050405020304" pitchFamily="18" charset="0"/>
                <a:cs typeface="Times New Roman" panose="02020603050405020304" pitchFamily="18" charset="0"/>
              </a:rPr>
              <a:t>B</a:t>
            </a: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1.</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Explain how the prediction method you chose analyzes the selected data set. Include expected outcomes.</a:t>
            </a:r>
          </a:p>
          <a:p>
            <a:pPr marL="411480" marR="0" indent="-182880" fontAlgn="base">
              <a:lnSpc>
                <a:spcPct val="107000"/>
              </a:lnSpc>
              <a:spcBef>
                <a:spcPts val="0"/>
              </a:spcBef>
              <a:spcAft>
                <a:spcPts val="0"/>
              </a:spcAft>
            </a:pPr>
            <a:r>
              <a:rPr lang="en-US" sz="2000" b="1" dirty="0">
                <a:solidFill>
                  <a:srgbClr val="0070C0"/>
                </a:solidFill>
                <a:latin typeface="Calibri" panose="020F0502020204030204" pitchFamily="34" charset="0"/>
                <a:ea typeface="Times New Roman" panose="02020603050405020304" pitchFamily="18" charset="0"/>
                <a:cs typeface="Times New Roman" panose="02020603050405020304" pitchFamily="18" charset="0"/>
              </a:rPr>
              <a:t>Random forests</a:t>
            </a:r>
            <a:r>
              <a:rPr lang="en-US" sz="2000" b="1"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 (RF</a:t>
            </a:r>
            <a:r>
              <a:rPr lang="en-US"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a:t>
            </a:r>
            <a:endParaRPr lang="en-US" sz="1800"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2000" dirty="0">
                <a:latin typeface="Calibri" panose="020F0502020204030204" pitchFamily="34" charset="0"/>
                <a:ea typeface="Times New Roman" panose="02020603050405020304" pitchFamily="18" charset="0"/>
                <a:cs typeface="Times New Roman" panose="02020603050405020304" pitchFamily="18" charset="0"/>
              </a:rPr>
              <a:t>Random forests are an ensemble learning method for classification and regression. It constructs multiple decision trees at the training time and outputs the mean of the predictions for regression. Each of the trees makes its own individual prediction. These predictions are then averaged to produce a single result. </a:t>
            </a:r>
            <a:endParaRPr lang="en-US" sz="1800" dirty="0">
              <a:effectLst/>
              <a:latin typeface="Lato" panose="020F0502020204030203"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F1665FE-BEFE-439C-809C-4CB75BC44D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6085" y="4308980"/>
            <a:ext cx="4549140" cy="1530350"/>
          </a:xfrm>
          <a:prstGeom prst="rect">
            <a:avLst/>
          </a:prstGeom>
          <a:noFill/>
          <a:ln>
            <a:noFill/>
          </a:ln>
        </p:spPr>
      </p:pic>
      <p:sp>
        <p:nvSpPr>
          <p:cNvPr id="6" name="TextBox 5">
            <a:extLst>
              <a:ext uri="{FF2B5EF4-FFF2-40B4-BE49-F238E27FC236}">
                <a16:creationId xmlns:a16="http://schemas.microsoft.com/office/drawing/2014/main" id="{75911573-D462-40AA-B443-DD1B2DD8C797}"/>
              </a:ext>
            </a:extLst>
          </p:cNvPr>
          <p:cNvSpPr txBox="1"/>
          <p:nvPr/>
        </p:nvSpPr>
        <p:spPr>
          <a:xfrm>
            <a:off x="5504821" y="3852623"/>
            <a:ext cx="5731498" cy="2031325"/>
          </a:xfrm>
          <a:prstGeom prst="rect">
            <a:avLst/>
          </a:prstGeom>
          <a:solidFill>
            <a:schemeClr val="bg1">
              <a:lumMod val="95000"/>
            </a:schemeClr>
          </a:solidFill>
        </p:spPr>
        <p:txBody>
          <a:bodyPr wrap="square">
            <a:spAutoFit/>
          </a:bodyPr>
          <a:lstStyle/>
          <a:p>
            <a:pPr marR="0">
              <a:spcBef>
                <a:spcPts val="0"/>
              </a:spcBef>
            </a:pPr>
            <a:r>
              <a:rPr lang="en-US" b="1" dirty="0">
                <a:solidFill>
                  <a:srgbClr val="C00000"/>
                </a:solidFill>
                <a:effectLst/>
                <a:latin typeface="inherit"/>
                <a:ea typeface="Times New Roman" panose="02020603050405020304" pitchFamily="18" charset="0"/>
                <a:cs typeface="Times New Roman" panose="02020603050405020304" pitchFamily="18" charset="0"/>
              </a:rPr>
              <a:t>Rationale: </a:t>
            </a:r>
            <a:r>
              <a:rPr lang="en-US" dirty="0">
                <a:effectLst/>
                <a:latin typeface="inherit"/>
                <a:ea typeface="Times New Roman" panose="02020603050405020304" pitchFamily="18" charset="0"/>
                <a:cs typeface="Times New Roman" panose="02020603050405020304" pitchFamily="18" charset="0"/>
              </a:rPr>
              <a:t>The averaging makes a Random Forest better than a single decision tree, improving its accuracy and reducing overfitting. A prediction from the Random Forest Regressor is an average of the trees' predictions in the forest. You can use the Scikit-learn library of Python to build the random forest model and the </a:t>
            </a:r>
            <a:r>
              <a:rPr lang="en-US" dirty="0" err="1">
                <a:effectLst/>
                <a:latin typeface="inherit"/>
                <a:ea typeface="Times New Roman" panose="02020603050405020304" pitchFamily="18" charset="0"/>
                <a:cs typeface="Times New Roman" panose="02020603050405020304" pitchFamily="18" charset="0"/>
              </a:rPr>
              <a:t>GridSearchCV</a:t>
            </a:r>
            <a:r>
              <a:rPr lang="en-US" dirty="0">
                <a:effectLst/>
                <a:latin typeface="inherit"/>
                <a:ea typeface="Times New Roman" panose="02020603050405020304" pitchFamily="18" charset="0"/>
                <a:cs typeface="Times New Roman" panose="02020603050405020304" pitchFamily="18" charset="0"/>
              </a:rPr>
              <a:t>() class to perform hyperparameter tuning.</a:t>
            </a:r>
            <a:endParaRPr lang="en-US" dirty="0">
              <a:effectLst/>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3346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2B23C0-58DD-4DB0-A443-F4E51C4416AB}"/>
              </a:ext>
            </a:extLst>
          </p:cNvPr>
          <p:cNvSpPr txBox="1"/>
          <p:nvPr/>
        </p:nvSpPr>
        <p:spPr>
          <a:xfrm>
            <a:off x="519344" y="813429"/>
            <a:ext cx="10888462" cy="3920176"/>
          </a:xfrm>
          <a:prstGeom prst="rect">
            <a:avLst/>
          </a:prstGeom>
          <a:noFill/>
        </p:spPr>
        <p:txBody>
          <a:bodyPr wrap="square">
            <a:spAutoFit/>
          </a:bodyPr>
          <a:lstStyle/>
          <a:p>
            <a:pPr marL="411480" marR="0" indent="-182880" fontAlgn="base">
              <a:lnSpc>
                <a:spcPct val="107000"/>
              </a:lnSpc>
              <a:spcBef>
                <a:spcPts val="0"/>
              </a:spcBef>
              <a:spcAft>
                <a:spcPts val="0"/>
              </a:spcAft>
            </a:pPr>
            <a:r>
              <a:rPr lang="en-US" b="1"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B</a:t>
            </a:r>
            <a:r>
              <a:rPr lang="en-US" sz="1800" b="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1 </a:t>
            </a:r>
            <a:r>
              <a:rPr lang="en-US" b="1"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Cont’d</a:t>
            </a:r>
          </a:p>
          <a:p>
            <a:pPr marL="411480" marR="0" indent="-182880" fontAlgn="base">
              <a:lnSpc>
                <a:spcPct val="107000"/>
              </a:lnSpc>
              <a:spcBef>
                <a:spcPts val="0"/>
              </a:spcBef>
              <a:spcAft>
                <a:spcPts val="0"/>
              </a:spcAft>
            </a:pPr>
            <a:r>
              <a:rPr lang="en-US" sz="2000" b="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Decision tree</a:t>
            </a:r>
          </a:p>
          <a:p>
            <a:pPr marL="411480" marR="0" indent="-182880" fontAlgn="base">
              <a:lnSpc>
                <a:spcPct val="107000"/>
              </a:lnSpc>
              <a:spcBef>
                <a:spcPts val="0"/>
              </a:spcBef>
              <a:spcAft>
                <a:spcPts val="0"/>
              </a:spcAft>
            </a:pPr>
            <a:r>
              <a:rPr lang="en-US" sz="1800" b="1" dirty="0">
                <a:effectLst/>
                <a:latin typeface="Lato" panose="020F0502020204030203" pitchFamily="34" charset="0"/>
                <a:ea typeface="Times New Roman" panose="02020603050405020304" pitchFamily="18" charset="0"/>
                <a:cs typeface="Times New Roman" panose="02020603050405020304" pitchFamily="18" charset="0"/>
              </a:rPr>
              <a:t>A decision tree </a:t>
            </a:r>
            <a:r>
              <a:rPr lang="en-US" sz="1800" dirty="0">
                <a:effectLst/>
                <a:latin typeface="Lato" panose="020F0502020204030203" pitchFamily="34" charset="0"/>
                <a:ea typeface="Times New Roman" panose="02020603050405020304" pitchFamily="18" charset="0"/>
                <a:cs typeface="Times New Roman" panose="02020603050405020304" pitchFamily="18" charset="0"/>
              </a:rPr>
              <a:t>is a machine learning algorithm that can handle both categorical and numerical data, requires less computation time, training time, not sensitive to the outlier, and is nonparametric.  Thus, the decision tree will be a good fit for my dataset.</a:t>
            </a:r>
          </a:p>
          <a:p>
            <a:pPr marL="411480" marR="0" indent="-182880" fontAlgn="base">
              <a:lnSpc>
                <a:spcPct val="107000"/>
              </a:lnSpc>
              <a:spcBef>
                <a:spcPts val="0"/>
              </a:spcBef>
              <a:spcAft>
                <a:spcPts val="0"/>
              </a:spcAft>
            </a:pPr>
            <a:endParaRPr lang="en-US" sz="1800" dirty="0">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  "According to </a:t>
            </a:r>
            <a:r>
              <a:rPr lang="en-US" sz="1800" dirty="0" err="1">
                <a:effectLst/>
                <a:latin typeface="Lato" panose="020F0502020204030203" pitchFamily="34" charset="0"/>
                <a:ea typeface="Times New Roman" panose="02020603050405020304" pitchFamily="18" charset="0"/>
                <a:cs typeface="Times New Roman" panose="02020603050405020304" pitchFamily="18" charset="0"/>
              </a:rPr>
              <a:t>Sehra</a:t>
            </a:r>
            <a:r>
              <a:rPr lang="en-US" sz="1800" dirty="0">
                <a:effectLst/>
                <a:latin typeface="Lato" panose="020F0502020204030203" pitchFamily="34" charset="0"/>
                <a:ea typeface="Times New Roman" panose="02020603050405020304" pitchFamily="18" charset="0"/>
                <a:cs typeface="Times New Roman" panose="02020603050405020304" pitchFamily="18" charset="0"/>
              </a:rPr>
              <a:t> (2020), a decision tree breaks down the data set into smaller subsets of instances with similar values (homogenous) like a flowchart diagram. Each subset has a leaf node and decision node.  Each node represents features, and each branch represents a decision rule (test outcome).  </a:t>
            </a:r>
          </a:p>
          <a:p>
            <a:pPr marL="411480" marR="0" indent="-182880" fontAlgn="base">
              <a:lnSpc>
                <a:spcPct val="107000"/>
              </a:lnSpc>
              <a:spcBef>
                <a:spcPts val="0"/>
              </a:spcBef>
              <a:spcAft>
                <a:spcPts val="0"/>
              </a:spcAft>
            </a:pPr>
            <a:endParaRPr lang="en-US" dirty="0">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There are two or three branches or sub-tree on a decision node. A terminal leaf node is the end of the algorithm, representing a final decision(outcome).  The topmost decision node is called the root node, meaning the best predictor</a:t>
            </a:r>
            <a:r>
              <a:rPr lang="en-US" sz="1800"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10096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2B23C0-58DD-4DB0-A443-F4E51C4416AB}"/>
              </a:ext>
            </a:extLst>
          </p:cNvPr>
          <p:cNvSpPr txBox="1"/>
          <p:nvPr/>
        </p:nvSpPr>
        <p:spPr>
          <a:xfrm>
            <a:off x="519344" y="813429"/>
            <a:ext cx="10888462" cy="2450094"/>
          </a:xfrm>
          <a:prstGeom prst="rect">
            <a:avLst/>
          </a:prstGeom>
          <a:noFill/>
        </p:spPr>
        <p:txBody>
          <a:bodyPr wrap="square">
            <a:spAutoFit/>
          </a:bodyPr>
          <a:lstStyle/>
          <a:p>
            <a:pPr marL="411480" marR="0" indent="-182880" fontAlgn="base">
              <a:lnSpc>
                <a:spcPct val="107000"/>
              </a:lnSpc>
              <a:spcBef>
                <a:spcPts val="0"/>
              </a:spcBef>
              <a:spcAft>
                <a:spcPts val="0"/>
              </a:spcAft>
            </a:pPr>
            <a:r>
              <a:rPr lang="en-US" b="1" dirty="0">
                <a:solidFill>
                  <a:srgbClr val="0070C0"/>
                </a:solidFill>
                <a:latin typeface="inherit"/>
                <a:ea typeface="Times New Roman" panose="02020603050405020304" pitchFamily="18" charset="0"/>
                <a:cs typeface="Times New Roman" panose="02020603050405020304" pitchFamily="18" charset="0"/>
              </a:rPr>
              <a:t>B</a:t>
            </a:r>
            <a:r>
              <a:rPr lang="en-US" b="1" dirty="0">
                <a:solidFill>
                  <a:srgbClr val="0070C0"/>
                </a:solidFill>
                <a:effectLst/>
                <a:latin typeface="inherit"/>
                <a:ea typeface="Times New Roman" panose="02020603050405020304" pitchFamily="18" charset="0"/>
                <a:cs typeface="Times New Roman" panose="02020603050405020304" pitchFamily="18" charset="0"/>
              </a:rPr>
              <a:t>1 Cont’d:</a:t>
            </a:r>
            <a:r>
              <a:rPr lang="en-US" dirty="0">
                <a:solidFill>
                  <a:srgbClr val="0070C0"/>
                </a:solidFill>
                <a:effectLst/>
                <a:latin typeface="inherit"/>
                <a:ea typeface="Times New Roman" panose="02020603050405020304" pitchFamily="18" charset="0"/>
                <a:cs typeface="Times New Roman" panose="02020603050405020304" pitchFamily="18" charset="0"/>
              </a:rPr>
              <a:t>  </a:t>
            </a:r>
            <a:r>
              <a:rPr lang="en-US" b="1" dirty="0">
                <a:solidFill>
                  <a:srgbClr val="0070C0"/>
                </a:solidFill>
                <a:latin typeface="inherit"/>
                <a:ea typeface="Times New Roman" panose="02020603050405020304" pitchFamily="18" charset="0"/>
                <a:cs typeface="Times New Roman" panose="02020603050405020304" pitchFamily="18" charset="0"/>
              </a:rPr>
              <a:t>Lasso Regression example</a:t>
            </a:r>
            <a:r>
              <a:rPr lang="en-US" b="1" dirty="0">
                <a:latin typeface="inherit"/>
                <a:ea typeface="Times New Roman" panose="02020603050405020304" pitchFamily="18" charset="0"/>
                <a:cs typeface="Times New Roman" panose="02020603050405020304" pitchFamily="18" charset="0"/>
              </a:rPr>
              <a:t>.   - works well when a few predictors actually influence the response</a:t>
            </a:r>
          </a:p>
          <a:p>
            <a:pPr marL="411480" marR="0" indent="-182880" fontAlgn="base">
              <a:lnSpc>
                <a:spcPct val="107000"/>
              </a:lnSpc>
              <a:spcBef>
                <a:spcPts val="0"/>
              </a:spcBef>
              <a:spcAft>
                <a:spcPts val="0"/>
              </a:spcAft>
            </a:pPr>
            <a:r>
              <a:rPr lang="en-US" dirty="0">
                <a:latin typeface="inherit"/>
                <a:ea typeface="Times New Roman" panose="02020603050405020304" pitchFamily="18" charset="0"/>
                <a:cs typeface="Times New Roman" panose="02020603050405020304" pitchFamily="18" charset="0"/>
              </a:rPr>
              <a:t>Lasso is a regression analysis method that performs both variable selection and regularization in order to enhance the prediction accuracy and interpretability of the resulting statistical model.</a:t>
            </a:r>
            <a:r>
              <a:rPr lang="en-US" b="1" dirty="0">
                <a:solidFill>
                  <a:srgbClr val="0070C0"/>
                </a:solidFill>
                <a:latin typeface="inherit"/>
                <a:ea typeface="Times New Roman" panose="02020603050405020304" pitchFamily="18" charset="0"/>
                <a:cs typeface="Times New Roman" panose="02020603050405020304" pitchFamily="18" charset="0"/>
              </a:rPr>
              <a:t> The word “LASSO” stands for Least Absolute Shrinkage and Selection Operator.  </a:t>
            </a:r>
            <a:r>
              <a:rPr lang="en-US" dirty="0">
                <a:latin typeface="inherit"/>
                <a:ea typeface="Times New Roman" panose="02020603050405020304" pitchFamily="18" charset="0"/>
                <a:cs typeface="Times New Roman" panose="02020603050405020304" pitchFamily="18" charset="0"/>
              </a:rPr>
              <a:t>Lasso is meant to take a series of features and identify those most likely to have an impact on the prediction. If there is little to no impact, the feature is ignored. The Lasso regression is chosen because it will automatically remove features that do not have much impact on the model. It works well when there is a large set of features to choose from, but not all of them will influence the prediction.  All the features are continuous numerical values.</a:t>
            </a:r>
            <a:endParaRPr lang="en-US" dirty="0">
              <a:effectLst/>
              <a:latin typeface="inherit"/>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DBADB5B-D4A1-4CE1-92D3-A0B9AE06822C}"/>
              </a:ext>
            </a:extLst>
          </p:cNvPr>
          <p:cNvSpPr txBox="1"/>
          <p:nvPr/>
        </p:nvSpPr>
        <p:spPr>
          <a:xfrm>
            <a:off x="885825" y="3429000"/>
            <a:ext cx="10521981" cy="2308324"/>
          </a:xfrm>
          <a:prstGeom prst="rect">
            <a:avLst/>
          </a:prstGeom>
          <a:noFill/>
        </p:spPr>
        <p:txBody>
          <a:bodyPr wrap="square">
            <a:spAutoFit/>
          </a:bodyPr>
          <a:lstStyle/>
          <a:p>
            <a:r>
              <a:rPr lang="en-US" b="1" dirty="0">
                <a:solidFill>
                  <a:srgbClr val="0070C0"/>
                </a:solidFill>
                <a:latin typeface="inherit"/>
                <a:ea typeface="Times New Roman" panose="02020603050405020304" pitchFamily="18" charset="0"/>
                <a:cs typeface="Times New Roman" panose="02020603050405020304" pitchFamily="18" charset="0"/>
              </a:rPr>
              <a:t>B</a:t>
            </a:r>
            <a:r>
              <a:rPr lang="en-US" b="1" dirty="0">
                <a:solidFill>
                  <a:srgbClr val="0070C0"/>
                </a:solidFill>
                <a:effectLst/>
                <a:latin typeface="inherit"/>
                <a:ea typeface="Times New Roman" panose="02020603050405020304" pitchFamily="18" charset="0"/>
                <a:cs typeface="Times New Roman" panose="02020603050405020304" pitchFamily="18" charset="0"/>
              </a:rPr>
              <a:t>1 Cont’d:</a:t>
            </a:r>
            <a:r>
              <a:rPr lang="en-US" dirty="0">
                <a:solidFill>
                  <a:srgbClr val="0070C0"/>
                </a:solidFill>
                <a:effectLst/>
                <a:latin typeface="inherit"/>
                <a:ea typeface="Times New Roman" panose="02020603050405020304" pitchFamily="18" charset="0"/>
                <a:cs typeface="Times New Roman" panose="02020603050405020304" pitchFamily="18" charset="0"/>
              </a:rPr>
              <a:t>  Using </a:t>
            </a:r>
            <a:r>
              <a:rPr lang="en-US" b="1" dirty="0">
                <a:solidFill>
                  <a:srgbClr val="0070C0"/>
                </a:solidFill>
                <a:effectLst/>
                <a:latin typeface="inherit"/>
                <a:ea typeface="Times New Roman" panose="02020603050405020304" pitchFamily="18" charset="0"/>
                <a:cs typeface="Times New Roman" panose="02020603050405020304" pitchFamily="18" charset="0"/>
              </a:rPr>
              <a:t>Ridge</a:t>
            </a:r>
            <a:r>
              <a:rPr lang="en-US" b="1" dirty="0">
                <a:solidFill>
                  <a:srgbClr val="0070C0"/>
                </a:solidFill>
                <a:latin typeface="inherit"/>
                <a:ea typeface="Times New Roman" panose="02020603050405020304" pitchFamily="18" charset="0"/>
                <a:cs typeface="Times New Roman" panose="02020603050405020304" pitchFamily="18" charset="0"/>
              </a:rPr>
              <a:t> Regression example</a:t>
            </a:r>
            <a:r>
              <a:rPr lang="en-US" b="1" dirty="0">
                <a:latin typeface="inherit"/>
                <a:ea typeface="Times New Roman" panose="02020603050405020304" pitchFamily="18" charset="0"/>
                <a:cs typeface="Times New Roman" panose="02020603050405020304" pitchFamily="18" charset="0"/>
              </a:rPr>
              <a:t>. Works well when most predictors impact the response. </a:t>
            </a:r>
          </a:p>
          <a:p>
            <a:r>
              <a:rPr lang="en-US" b="0" i="0" dirty="0">
                <a:solidFill>
                  <a:srgbClr val="4D5156"/>
                </a:solidFill>
                <a:effectLst/>
                <a:latin typeface="inherit"/>
              </a:rPr>
              <a:t>Ridge regression is a method of estimating the coefficients of multiple-regression models in scenarios where linearly independent variables are highly correlated.</a:t>
            </a:r>
            <a:r>
              <a:rPr lang="en-US" b="1" dirty="0">
                <a:latin typeface="inherit"/>
                <a:ea typeface="Times New Roman" panose="02020603050405020304" pitchFamily="18" charset="0"/>
                <a:cs typeface="Times New Roman" panose="02020603050405020304" pitchFamily="18" charset="0"/>
              </a:rPr>
              <a:t> </a:t>
            </a:r>
            <a:r>
              <a:rPr lang="en-US" dirty="0">
                <a:latin typeface="inherit"/>
                <a:ea typeface="Times New Roman" panose="02020603050405020304" pitchFamily="18" charset="0"/>
                <a:cs typeface="Times New Roman" panose="02020603050405020304" pitchFamily="18" charset="0"/>
              </a:rPr>
              <a:t>Ridge regression is a model-tuning method that is used to analyze any data that suffers from multicollinearity. This method performs L2 regularization. When the issue of multicollinearity occurs, least-squares are unbiased, and variances are large, this results in predicted values being far away from the actual values. </a:t>
            </a:r>
          </a:p>
          <a:p>
            <a:endParaRPr lang="en-US" dirty="0">
              <a:latin typeface="inherit"/>
              <a:ea typeface="Times New Roman" panose="02020603050405020304" pitchFamily="18" charset="0"/>
              <a:cs typeface="Times New Roman" panose="02020603050405020304" pitchFamily="18" charset="0"/>
              <a:hlinkClick r:id="rId2"/>
            </a:endParaRPr>
          </a:p>
          <a:p>
            <a:r>
              <a:rPr lang="en-US" dirty="0">
                <a:latin typeface="inherit"/>
                <a:ea typeface="Times New Roman" panose="02020603050405020304" pitchFamily="18" charset="0"/>
                <a:cs typeface="Times New Roman" panose="02020603050405020304" pitchFamily="18" charset="0"/>
                <a:hlinkClick r:id="rId2"/>
              </a:rPr>
              <a:t>https://www.mygreatlearning.com/blog/what-is-ridge-regression/</a:t>
            </a:r>
            <a:endParaRPr lang="en-US" dirty="0">
              <a:latin typeface="inheri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5063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F871EB-4C33-40A7-8FB6-DA4758D213BD}"/>
              </a:ext>
            </a:extLst>
          </p:cNvPr>
          <p:cNvSpPr txBox="1"/>
          <p:nvPr/>
        </p:nvSpPr>
        <p:spPr>
          <a:xfrm>
            <a:off x="622916" y="672797"/>
            <a:ext cx="10946167" cy="5707588"/>
          </a:xfrm>
          <a:prstGeom prst="rect">
            <a:avLst/>
          </a:prstGeom>
          <a:noFill/>
        </p:spPr>
        <p:txBody>
          <a:bodyPr wrap="square">
            <a:spAutoFit/>
          </a:bodyPr>
          <a:lstStyle/>
          <a:p>
            <a:pPr marL="411480" marR="0" indent="-18288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B2.</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Summarize </a:t>
            </a: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one</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assumption of the chosen prediction method. </a:t>
            </a:r>
          </a:p>
          <a:p>
            <a:pPr marL="411480" marR="0" indent="-182880" fontAlgn="base">
              <a:lnSpc>
                <a:spcPct val="107000"/>
              </a:lnSpc>
              <a:spcBef>
                <a:spcPts val="0"/>
              </a:spcBef>
              <a:spcAft>
                <a:spcPts val="0"/>
              </a:spcAft>
            </a:pPr>
            <a:r>
              <a:rPr lang="en-US" b="1"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Random Forest Example</a:t>
            </a:r>
            <a:r>
              <a:rPr lang="en-US"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 </a:t>
            </a:r>
          </a:p>
          <a:p>
            <a:pPr marL="411480" marR="0" indent="-182880" fontAlgn="base">
              <a:lnSpc>
                <a:spcPct val="107000"/>
              </a:lnSpc>
              <a:spcBef>
                <a:spcPts val="0"/>
              </a:spcBef>
              <a:spcAft>
                <a:spcPts val="0"/>
              </a:spcAft>
            </a:pPr>
            <a:r>
              <a:rPr lang="en-US" dirty="0">
                <a:latin typeface="inherit"/>
                <a:ea typeface="Times New Roman" panose="02020603050405020304" pitchFamily="18" charset="0"/>
                <a:cs typeface="Times New Roman" panose="02020603050405020304" pitchFamily="18" charset="0"/>
              </a:rPr>
              <a:t>The random forest uses bootstrap aggregation, and it assumes that sampling is representative, which is also an assumption of the decision tree on which the random forest is built. The tree-based model depends heavily on the training dataset used to build the model. For example, if one class consist of two components and in our dataset one component is represented by 100 samples, and another component is represented by 1 sample - probably most individual decision trees will see only the first component, and Random Forest will misclassify the second one (</a:t>
            </a:r>
            <a:r>
              <a:rPr lang="en-US" dirty="0" err="1">
                <a:latin typeface="inherit"/>
                <a:ea typeface="Times New Roman" panose="02020603050405020304" pitchFamily="18" charset="0"/>
                <a:cs typeface="Times New Roman" panose="02020603050405020304" pitchFamily="18" charset="0"/>
              </a:rPr>
              <a:t>StackExchange</a:t>
            </a:r>
            <a:r>
              <a:rPr lang="en-US" dirty="0">
                <a:latin typeface="inherit"/>
                <a:ea typeface="Times New Roman" panose="02020603050405020304" pitchFamily="18" charset="0"/>
                <a:cs typeface="Times New Roman" panose="02020603050405020304" pitchFamily="18" charset="0"/>
              </a:rPr>
              <a:t>, </a:t>
            </a:r>
            <a:r>
              <a:rPr lang="en-US" dirty="0" err="1">
                <a:latin typeface="inherit"/>
                <a:ea typeface="Times New Roman" panose="02020603050405020304" pitchFamily="18" charset="0"/>
                <a:cs typeface="Times New Roman" panose="02020603050405020304" pitchFamily="18" charset="0"/>
              </a:rPr>
              <a:t>n.d</a:t>
            </a:r>
            <a:r>
              <a:rPr lang="en-US" dirty="0">
                <a:latin typeface="inherit"/>
                <a:ea typeface="Times New Roman" panose="02020603050405020304" pitchFamily="18" charset="0"/>
                <a:cs typeface="Times New Roman" panose="02020603050405020304" pitchFamily="18" charset="0"/>
              </a:rPr>
              <a:t>).</a:t>
            </a:r>
          </a:p>
          <a:p>
            <a:pPr marL="411480" marR="0" indent="-182880" fontAlgn="base">
              <a:lnSpc>
                <a:spcPct val="107000"/>
              </a:lnSpc>
              <a:spcBef>
                <a:spcPts val="0"/>
              </a:spcBef>
              <a:spcAft>
                <a:spcPts val="0"/>
              </a:spcAft>
            </a:pPr>
            <a:endParaRPr lang="en-US" dirty="0">
              <a:solidFill>
                <a:srgbClr val="0070C0"/>
              </a:solidFill>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b="1"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Decision Tree Example: </a:t>
            </a:r>
          </a:p>
          <a:p>
            <a:pPr marL="411480" marR="0" indent="-182880" fontAlgn="base">
              <a:lnSpc>
                <a:spcPct val="107000"/>
              </a:lnSpc>
              <a:spcBef>
                <a:spcPts val="0"/>
              </a:spcBef>
              <a:spcAft>
                <a:spcPts val="0"/>
              </a:spcAft>
            </a:pPr>
            <a:r>
              <a:rPr lang="en-US" dirty="0">
                <a:latin typeface="inherit"/>
                <a:ea typeface="Times New Roman" panose="02020603050405020304" pitchFamily="18" charset="0"/>
                <a:cs typeface="Times New Roman" panose="02020603050405020304" pitchFamily="18" charset="0"/>
              </a:rPr>
              <a:t>According to </a:t>
            </a:r>
            <a:r>
              <a:rPr lang="en-US" dirty="0" err="1">
                <a:latin typeface="inherit"/>
                <a:ea typeface="Times New Roman" panose="02020603050405020304" pitchFamily="18" charset="0"/>
                <a:cs typeface="Times New Roman" panose="02020603050405020304" pitchFamily="18" charset="0"/>
              </a:rPr>
              <a:t>Navlani</a:t>
            </a:r>
            <a:r>
              <a:rPr lang="en-US" dirty="0">
                <a:latin typeface="inherit"/>
                <a:ea typeface="Times New Roman" panose="02020603050405020304" pitchFamily="18" charset="0"/>
                <a:cs typeface="Times New Roman" panose="02020603050405020304" pitchFamily="18" charset="0"/>
              </a:rPr>
              <a:t> (2018), one assumption of the decision tree algorithm is that it is a non-parametric. It doesn't make distribution assumptions on the data. Thus, decisions can deal with non-linear data, skewed data, multi-modal data, and categorical, ordinal, and non-ordinal data efficiently. This characteristic makes the model easier to understand, interpret, and visualize.</a:t>
            </a:r>
          </a:p>
          <a:p>
            <a:pPr marL="411480" marR="0" indent="-182880" fontAlgn="base">
              <a:lnSpc>
                <a:spcPct val="107000"/>
              </a:lnSpc>
              <a:spcBef>
                <a:spcPts val="0"/>
              </a:spcBef>
              <a:spcAft>
                <a:spcPts val="0"/>
              </a:spcAft>
            </a:pPr>
            <a:endParaRPr lang="en-US" dirty="0">
              <a:solidFill>
                <a:srgbClr val="0070C0"/>
              </a:solidFill>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1800" b="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Ridge Regression Example</a:t>
            </a:r>
          </a:p>
          <a:p>
            <a:pPr marL="411480" indent="-182880" fontAlgn="base">
              <a:lnSpc>
                <a:spcPct val="107000"/>
              </a:lnSpc>
            </a:pPr>
            <a:r>
              <a:rPr lang="en-US" dirty="0">
                <a:latin typeface="inherit"/>
              </a:rPr>
              <a:t>The assumptions of ridge regression are the same as that of linear regression: linearity, constant variance, and independence. However, as ridge regression does not provide confidence limits, the distribution of errors to be normal need not be assumed.</a:t>
            </a:r>
            <a:endPar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49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BE6F7B-4DFB-421E-BD47-FF19C55290DA}"/>
              </a:ext>
            </a:extLst>
          </p:cNvPr>
          <p:cNvSpPr txBox="1"/>
          <p:nvPr/>
        </p:nvSpPr>
        <p:spPr>
          <a:xfrm>
            <a:off x="999626" y="853008"/>
            <a:ext cx="10386873" cy="537910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Calibri" panose="020F0502020204030204" pitchFamily="34" charset="0"/>
              </a:rPr>
              <a:t>Welcome to D209 – Data Mining 1!</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Calibri" panose="020F0502020204030204" pitchFamily="34" charset="0"/>
              </a:rPr>
              <a:t> </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Welcome to D209 – Data Mining 1!  We are glad you are here. You are now in the Data Mining phase of the Data Analytics Lifecycle.  On starting the course, follow the study plan below:</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sng" strike="noStrike" kern="1200" cap="none" spc="0" normalizeH="0" baseline="0" noProof="0" dirty="0">
                <a:ln>
                  <a:noFill/>
                </a:ln>
                <a:solidFill>
                  <a:srgbClr val="0000FF"/>
                </a:solidFill>
                <a:effectLst/>
                <a:uLnTx/>
                <a:uFillTx/>
                <a:latin typeface="Inherit"/>
                <a:ea typeface="Calibri" panose="020F0502020204030204" pitchFamily="34" charset="0"/>
                <a:cs typeface="Times New Roman" panose="02020603050405020304" pitchFamily="18" charset="0"/>
              </a:rPr>
              <a:t>Download and review the “One Page Course Overview” from the Course Chatter.</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Most of you aim to complete the course in 2-4 weeks.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In your Data Camp custom track, Courses 1, 5 &amp; 7 are in Python, 2, 3, 4 &amp; 6 are in R.</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Watch the </a:t>
            </a:r>
            <a:r>
              <a:rPr kumimoji="0" lang="en-US" sz="1800" b="0" i="0" u="none" strike="noStrike" kern="1200" cap="none" spc="0" normalizeH="0" baseline="0" noProof="0" dirty="0" err="1">
                <a:ln>
                  <a:noFill/>
                </a:ln>
                <a:solidFill>
                  <a:prstClr val="black"/>
                </a:solidFill>
                <a:effectLst/>
                <a:uLnTx/>
                <a:uFillTx/>
                <a:latin typeface="Inherit"/>
                <a:ea typeface="Calibri" panose="020F0502020204030204" pitchFamily="34" charset="0"/>
                <a:cs typeface="Times New Roman" panose="02020603050405020304" pitchFamily="18" charset="0"/>
              </a:rPr>
              <a:t>DataCamp</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videos. Use your student WGU email after clicking on video links and use SSO as needed.</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Times New Roman" panose="02020603050405020304" pitchFamily="18" charset="0"/>
              </a:rPr>
              <a:t>Review the two tasks to determine a roadmap for the course.</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Define your research question and the goals of your data analysis.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Determine the appropriate tool for the task (Python or R).</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Select your data set from the “Data Sets and Associated Data Dictionaries” link in the introductory paragraph of the task.</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Attend the Cohort Webinar that holds the 2</a:t>
            </a:r>
            <a:r>
              <a:rPr kumimoji="0" lang="en-US" sz="1800" b="0" i="0" u="none" strike="noStrike" kern="1200" cap="none" spc="0" normalizeH="0" baseline="30000" noProof="0" dirty="0">
                <a:ln>
                  <a:noFill/>
                </a:ln>
                <a:solidFill>
                  <a:prstClr val="black"/>
                </a:solidFill>
                <a:effectLst/>
                <a:uLnTx/>
                <a:uFillTx/>
                <a:latin typeface="Inherit"/>
                <a:ea typeface="Calibri" panose="020F0502020204030204" pitchFamily="34" charset="0"/>
                <a:cs typeface="Times New Roman" panose="02020603050405020304" pitchFamily="18" charset="0"/>
              </a:rPr>
              <a:t>nd</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Sunday of every month. Time: 2:00 pm MDT, 3:00 pm CST, or 4:00 pm EST.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1800" b="0" i="0" u="sng"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mn-cs"/>
                <a:hlinkClick r:id="rId2">
                  <a:extLst>
                    <a:ext uri="{A12FA001-AC4F-418D-AE19-62706E023703}">
                      <ahyp:hlinkClr xmlns:ahyp="http://schemas.microsoft.com/office/drawing/2018/hyperlinkcolor" val="tx"/>
                    </a:ext>
                  </a:extLst>
                </a:hlinkClick>
              </a:rPr>
              <a:t>https://wgu.webex.com/wgu/k2/j.php?MTID=tec3de85d33283f764cc2049a269827b4</a:t>
            </a:r>
            <a:endParaRPr kumimoji="0" lang="en-US" sz="180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Calibri" panose="020F0502020204030204" pitchFamily="34" charset="0"/>
              </a:rPr>
              <a:t>If asked:</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Calibri" panose="020F0502020204030204" pitchFamily="34" charset="0"/>
              </a:rPr>
              <a:t>Session Number</a:t>
            </a:r>
            <a:r>
              <a:rPr kumimoji="0" lang="en-US" sz="1800" b="0" i="0" u="none" strike="noStrike" kern="1200" cap="none" spc="0" normalizeH="0" baseline="0" noProof="0" dirty="0">
                <a:ln>
                  <a:noFill/>
                </a:ln>
                <a:solidFill>
                  <a:srgbClr val="C00000"/>
                </a:solidFill>
                <a:effectLst/>
                <a:uLnTx/>
                <a:uFillTx/>
                <a:latin typeface="Inherit"/>
                <a:ea typeface="Times New Roman" panose="02020603050405020304" pitchFamily="18" charset="0"/>
                <a:cs typeface="Calibri" panose="020F0502020204030204" pitchFamily="34" charset="0"/>
              </a:rPr>
              <a:t>: </a:t>
            </a:r>
            <a:r>
              <a:rPr kumimoji="0" lang="en-US" sz="1800" b="1" i="0" u="none" strike="noStrike" kern="1200" cap="none" spc="0" normalizeH="0" baseline="0" noProof="0" dirty="0">
                <a:ln>
                  <a:noFill/>
                </a:ln>
                <a:solidFill>
                  <a:srgbClr val="C00000"/>
                </a:solidFill>
                <a:effectLst/>
                <a:uLnTx/>
                <a:uFillTx/>
                <a:latin typeface="Inherit"/>
                <a:ea typeface="Times New Roman" panose="02020603050405020304" pitchFamily="18" charset="0"/>
                <a:cs typeface="Calibri" panose="020F0502020204030204" pitchFamily="34" charset="0"/>
              </a:rPr>
              <a:t>2624 239 7414 </a:t>
            </a:r>
            <a:endPar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Times New Roman" panose="02020603050405020304" pitchFamily="18" charset="0"/>
                <a:cs typeface="Calibri" panose="020F0502020204030204" pitchFamily="34" charset="0"/>
              </a:rPr>
              <a:t>Session Password: </a:t>
            </a:r>
            <a:r>
              <a:rPr kumimoji="0" lang="en-US" sz="1800" b="1" i="0" u="none" strike="noStrike" kern="1200" cap="none" spc="0" normalizeH="0" baseline="0" noProof="0" dirty="0">
                <a:ln>
                  <a:noFill/>
                </a:ln>
                <a:solidFill>
                  <a:srgbClr val="C00000"/>
                </a:solidFill>
                <a:effectLst/>
                <a:uLnTx/>
                <a:uFillTx/>
                <a:latin typeface="Inherit"/>
                <a:ea typeface="Times New Roman" panose="02020603050405020304" pitchFamily="18" charset="0"/>
                <a:cs typeface="Calibri" panose="020F0502020204030204" pitchFamily="34" charset="0"/>
              </a:rPr>
              <a:t>D209</a:t>
            </a:r>
            <a:endParaRPr kumimoji="0" lang="en-US" sz="1800" b="0" i="0" u="none" strike="noStrike" kern="1200" cap="none" spc="0" normalizeH="0" baseline="0" noProof="0" dirty="0">
              <a:ln>
                <a:noFill/>
              </a:ln>
              <a:solidFill>
                <a:srgbClr val="003057"/>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34885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C95B95-A68D-47B1-A123-70454659D6DA}"/>
              </a:ext>
            </a:extLst>
          </p:cNvPr>
          <p:cNvPicPr>
            <a:picLocks noChangeAspect="1"/>
          </p:cNvPicPr>
          <p:nvPr/>
        </p:nvPicPr>
        <p:blipFill>
          <a:blip r:embed="rId2"/>
          <a:stretch>
            <a:fillRect/>
          </a:stretch>
        </p:blipFill>
        <p:spPr>
          <a:xfrm>
            <a:off x="1028700" y="1438275"/>
            <a:ext cx="10163175" cy="4571022"/>
          </a:xfrm>
          <a:prstGeom prst="rect">
            <a:avLst/>
          </a:prstGeom>
        </p:spPr>
      </p:pic>
      <p:sp>
        <p:nvSpPr>
          <p:cNvPr id="6" name="TextBox 5">
            <a:extLst>
              <a:ext uri="{FF2B5EF4-FFF2-40B4-BE49-F238E27FC236}">
                <a16:creationId xmlns:a16="http://schemas.microsoft.com/office/drawing/2014/main" id="{BCBDDC79-EDDE-4A6E-9E7C-FC6645B78F58}"/>
              </a:ext>
            </a:extLst>
          </p:cNvPr>
          <p:cNvSpPr txBox="1"/>
          <p:nvPr/>
        </p:nvSpPr>
        <p:spPr>
          <a:xfrm>
            <a:off x="752856" y="777681"/>
            <a:ext cx="10686287" cy="369332"/>
          </a:xfrm>
          <a:prstGeom prst="rect">
            <a:avLst/>
          </a:prstGeom>
          <a:solidFill>
            <a:schemeClr val="bg1">
              <a:lumMod val="95000"/>
            </a:schemeClr>
          </a:solidFill>
        </p:spPr>
        <p:txBody>
          <a:bodyPr wrap="square">
            <a:spAutoFit/>
          </a:bodyPr>
          <a:lstStyle/>
          <a:p>
            <a:r>
              <a:rPr lang="en-US" dirty="0">
                <a:solidFill>
                  <a:srgbClr val="C00000"/>
                </a:solidFill>
                <a:latin typeface="inherit"/>
                <a:ea typeface="Calibri" panose="020F0502020204030204" pitchFamily="34" charset="0"/>
              </a:rPr>
              <a:t>B3: </a:t>
            </a:r>
            <a:r>
              <a:rPr lang="en-US" dirty="0">
                <a:solidFill>
                  <a:srgbClr val="0070C0"/>
                </a:solidFill>
                <a:latin typeface="inherit"/>
                <a:ea typeface="Calibri" panose="020F0502020204030204" pitchFamily="34" charset="0"/>
              </a:rPr>
              <a:t>T</a:t>
            </a:r>
            <a:r>
              <a:rPr lang="en-US" dirty="0">
                <a:solidFill>
                  <a:srgbClr val="0070C0"/>
                </a:solidFill>
                <a:effectLst/>
                <a:latin typeface="inherit"/>
                <a:ea typeface="Calibri" panose="020F0502020204030204" pitchFamily="34" charset="0"/>
              </a:rPr>
              <a:t>he list of libraries and their usages for this analysis are shown on the table on the next page</a:t>
            </a:r>
            <a:r>
              <a:rPr lang="en-US" dirty="0">
                <a:solidFill>
                  <a:srgbClr val="333333"/>
                </a:solidFill>
                <a:effectLst/>
                <a:latin typeface="inherit"/>
                <a:ea typeface="Calibri" panose="020F0502020204030204" pitchFamily="34" charset="0"/>
              </a:rPr>
              <a:t>.</a:t>
            </a:r>
            <a:endParaRPr lang="en-US" dirty="0"/>
          </a:p>
        </p:txBody>
      </p:sp>
    </p:spTree>
    <p:extLst>
      <p:ext uri="{BB962C8B-B14F-4D97-AF65-F5344CB8AC3E}">
        <p14:creationId xmlns:p14="http://schemas.microsoft.com/office/powerpoint/2010/main" val="1532205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6756BF1-CE11-4362-ABEA-E6AA9D2535BB}"/>
              </a:ext>
            </a:extLst>
          </p:cNvPr>
          <p:cNvGraphicFramePr>
            <a:graphicFrameLocks noGrp="1"/>
          </p:cNvGraphicFramePr>
          <p:nvPr>
            <p:extLst>
              <p:ext uri="{D42A27DB-BD31-4B8C-83A1-F6EECF244321}">
                <p14:modId xmlns:p14="http://schemas.microsoft.com/office/powerpoint/2010/main" val="1518334171"/>
              </p:ext>
            </p:extLst>
          </p:nvPr>
        </p:nvGraphicFramePr>
        <p:xfrm>
          <a:off x="886120" y="640597"/>
          <a:ext cx="10444899" cy="5547029"/>
        </p:xfrm>
        <a:graphic>
          <a:graphicData uri="http://schemas.openxmlformats.org/drawingml/2006/table">
            <a:tbl>
              <a:tblPr firstRow="1" firstCol="1" bandRow="1"/>
              <a:tblGrid>
                <a:gridCol w="3374795">
                  <a:extLst>
                    <a:ext uri="{9D8B030D-6E8A-4147-A177-3AD203B41FA5}">
                      <a16:colId xmlns:a16="http://schemas.microsoft.com/office/drawing/2014/main" val="2211031200"/>
                    </a:ext>
                  </a:extLst>
                </a:gridCol>
                <a:gridCol w="7070104">
                  <a:extLst>
                    <a:ext uri="{9D8B030D-6E8A-4147-A177-3AD203B41FA5}">
                      <a16:colId xmlns:a16="http://schemas.microsoft.com/office/drawing/2014/main" val="620481166"/>
                    </a:ext>
                  </a:extLst>
                </a:gridCol>
              </a:tblGrid>
              <a:tr h="125611">
                <a:tc>
                  <a:txBody>
                    <a:bodyPr/>
                    <a:lstStyle/>
                    <a:p>
                      <a:pPr marL="0" marR="0">
                        <a:lnSpc>
                          <a:spcPct val="100000"/>
                        </a:lnSpc>
                        <a:spcBef>
                          <a:spcPts val="0"/>
                        </a:spcBef>
                        <a:spcAft>
                          <a:spcPts val="0"/>
                        </a:spcAft>
                      </a:pPr>
                      <a:r>
                        <a:rPr lang="en-US" sz="1600" b="1" dirty="0">
                          <a:solidFill>
                            <a:srgbClr val="333333"/>
                          </a:solidFill>
                          <a:effectLst/>
                          <a:latin typeface="inherit"/>
                          <a:ea typeface="Calibri" panose="020F0502020204030204" pitchFamily="34" charset="0"/>
                          <a:cs typeface="Times New Roman" panose="02020603050405020304" pitchFamily="18" charset="0"/>
                        </a:rPr>
                        <a:t>Library name</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b="1">
                          <a:solidFill>
                            <a:srgbClr val="333333"/>
                          </a:solidFill>
                          <a:effectLst/>
                          <a:latin typeface="inherit"/>
                          <a:ea typeface="Calibri" panose="020F0502020204030204" pitchFamily="34" charset="0"/>
                          <a:cs typeface="Times New Roman" panose="02020603050405020304" pitchFamily="18" charset="0"/>
                        </a:rPr>
                        <a:t>Usage</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2804557"/>
                  </a:ext>
                </a:extLst>
              </a:tr>
              <a:tr h="125611">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os</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View Operating system file information.</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824183"/>
                  </a:ext>
                </a:extLst>
              </a:tr>
              <a:tr h="265984">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pandas</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For importing data into Dataframe and data manipulations.</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260643"/>
                  </a:ext>
                </a:extLst>
              </a:tr>
              <a:tr h="125611">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numpy</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It provides array objects for calculations.</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732398"/>
                  </a:ext>
                </a:extLst>
              </a:tr>
              <a:tr h="121180">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seaborn</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For Visualizations like correlation matrix.</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4901389"/>
                  </a:ext>
                </a:extLst>
              </a:tr>
              <a:tr h="125611">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matplotlib.pyplot</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Visualization like scatter plot.</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1712859"/>
                  </a:ext>
                </a:extLst>
              </a:tr>
              <a:tr h="409235">
                <a:tc>
                  <a:txBody>
                    <a:bodyPr/>
                    <a:lstStyle/>
                    <a:p>
                      <a:pPr marL="0" marR="0">
                        <a:lnSpc>
                          <a:spcPct val="100000"/>
                        </a:lnSpc>
                        <a:spcBef>
                          <a:spcPts val="0"/>
                        </a:spcBef>
                        <a:spcAft>
                          <a:spcPts val="0"/>
                        </a:spcAft>
                      </a:pPr>
                      <a:r>
                        <a:rPr lang="en-US" sz="1600" dirty="0" err="1">
                          <a:solidFill>
                            <a:srgbClr val="333333"/>
                          </a:solidFill>
                          <a:effectLst/>
                          <a:latin typeface="inherit"/>
                          <a:ea typeface="Calibri" panose="020F0502020204030204" pitchFamily="34" charset="0"/>
                          <a:cs typeface="Times New Roman" panose="02020603050405020304" pitchFamily="18" charset="0"/>
                        </a:rPr>
                        <a:t>sklearn.feature_selection</a:t>
                      </a:r>
                      <a:r>
                        <a:rPr lang="en-US" sz="1600" dirty="0">
                          <a:solidFill>
                            <a:srgbClr val="333333"/>
                          </a:solidFill>
                          <a:effectLst/>
                          <a:latin typeface="inherit"/>
                          <a:ea typeface="Calibri" panose="020F0502020204030204" pitchFamily="34" charset="0"/>
                          <a:cs typeface="Times New Roman" panose="02020603050405020304" pitchFamily="18" charset="0"/>
                        </a:rPr>
                        <a:t> import </a:t>
                      </a:r>
                      <a:r>
                        <a:rPr lang="en-US" sz="1600" dirty="0" err="1">
                          <a:solidFill>
                            <a:srgbClr val="333333"/>
                          </a:solidFill>
                          <a:effectLst/>
                          <a:latin typeface="inherit"/>
                          <a:ea typeface="Calibri" panose="020F0502020204030204" pitchFamily="34" charset="0"/>
                          <a:cs typeface="Times New Roman" panose="02020603050405020304" pitchFamily="18" charset="0"/>
                        </a:rPr>
                        <a:t>SelectKBest,f_classif</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feature selection.</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1729285"/>
                  </a:ext>
                </a:extLst>
              </a:tr>
              <a:tr h="265984">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sklearn.model_selection</a:t>
                      </a:r>
                      <a:r>
                        <a:rPr lang="en-US" sz="1600" dirty="0">
                          <a:solidFill>
                            <a:srgbClr val="333333"/>
                          </a:solidFill>
                          <a:effectLst/>
                          <a:latin typeface="inherit"/>
                          <a:ea typeface="Calibri" panose="020F0502020204030204" pitchFamily="34" charset="0"/>
                          <a:cs typeface="Times New Roman" panose="02020603050405020304" pitchFamily="18" charset="0"/>
                        </a:rPr>
                        <a:t> import </a:t>
                      </a:r>
                      <a:r>
                        <a:rPr lang="en-US" sz="1600" dirty="0" err="1">
                          <a:solidFill>
                            <a:srgbClr val="333333"/>
                          </a:solidFill>
                          <a:effectLst/>
                          <a:latin typeface="inherit"/>
                          <a:ea typeface="Calibri" panose="020F0502020204030204" pitchFamily="34" charset="0"/>
                          <a:cs typeface="Times New Roman" panose="02020603050405020304" pitchFamily="18" charset="0"/>
                        </a:rPr>
                        <a:t>train_test_split</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splitting data into train and test sets.</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772565"/>
                  </a:ext>
                </a:extLst>
              </a:tr>
              <a:tr h="265984">
                <a:tc>
                  <a:txBody>
                    <a:bodyPr/>
                    <a:lstStyle/>
                    <a:p>
                      <a:pPr marL="0" marR="0">
                        <a:lnSpc>
                          <a:spcPct val="100000"/>
                        </a:lnSpc>
                        <a:spcBef>
                          <a:spcPts val="0"/>
                        </a:spcBef>
                        <a:spcAft>
                          <a:spcPts val="0"/>
                        </a:spcAft>
                      </a:pPr>
                      <a:r>
                        <a:rPr lang="en-US" sz="1600" dirty="0" err="1">
                          <a:solidFill>
                            <a:srgbClr val="333333"/>
                          </a:solidFill>
                          <a:effectLst/>
                          <a:latin typeface="inherit"/>
                          <a:ea typeface="Calibri" panose="020F0502020204030204" pitchFamily="34" charset="0"/>
                          <a:cs typeface="Times New Roman" panose="02020603050405020304" pitchFamily="18" charset="0"/>
                        </a:rPr>
                        <a:t>sklearn.ensemble</a:t>
                      </a:r>
                      <a:r>
                        <a:rPr lang="en-US" sz="1600" dirty="0">
                          <a:solidFill>
                            <a:srgbClr val="333333"/>
                          </a:solidFill>
                          <a:effectLst/>
                          <a:latin typeface="inherit"/>
                          <a:ea typeface="Calibri" panose="020F0502020204030204" pitchFamily="34" charset="0"/>
                          <a:cs typeface="Times New Roman" panose="02020603050405020304" pitchFamily="18" charset="0"/>
                        </a:rPr>
                        <a:t> import </a:t>
                      </a:r>
                      <a:r>
                        <a:rPr lang="en-US" sz="1600" dirty="0" err="1">
                          <a:solidFill>
                            <a:srgbClr val="333333"/>
                          </a:solidFill>
                          <a:effectLst/>
                          <a:latin typeface="inherit"/>
                          <a:ea typeface="Calibri" panose="020F0502020204030204" pitchFamily="34" charset="0"/>
                          <a:cs typeface="Times New Roman" panose="02020603050405020304" pitchFamily="18" charset="0"/>
                        </a:rPr>
                        <a:t>RandomForestRegressor</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Random forest regressor that fits a number of decision trees.</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82260"/>
                  </a:ext>
                </a:extLst>
              </a:tr>
              <a:tr h="695737">
                <a:tc>
                  <a:txBody>
                    <a:bodyPr/>
                    <a:lstStyle/>
                    <a:p>
                      <a:pPr marL="0" marR="0">
                        <a:lnSpc>
                          <a:spcPct val="100000"/>
                        </a:lnSpc>
                        <a:spcBef>
                          <a:spcPts val="0"/>
                        </a:spcBef>
                        <a:spcAft>
                          <a:spcPts val="0"/>
                        </a:spcAft>
                      </a:pPr>
                      <a:r>
                        <a:rPr lang="en-US" sz="1600" dirty="0" err="1">
                          <a:solidFill>
                            <a:srgbClr val="333333"/>
                          </a:solidFill>
                          <a:effectLst/>
                          <a:latin typeface="inherit"/>
                          <a:ea typeface="Calibri" panose="020F0502020204030204" pitchFamily="34" charset="0"/>
                          <a:cs typeface="Times New Roman" panose="02020603050405020304" pitchFamily="18" charset="0"/>
                        </a:rPr>
                        <a:t>sklearn.model_selection</a:t>
                      </a:r>
                      <a:r>
                        <a:rPr lang="en-US" sz="1600" dirty="0">
                          <a:solidFill>
                            <a:srgbClr val="333333"/>
                          </a:solidFill>
                          <a:effectLst/>
                          <a:latin typeface="inherit"/>
                          <a:ea typeface="Calibri" panose="020F0502020204030204" pitchFamily="34" charset="0"/>
                          <a:cs typeface="Times New Roman" panose="02020603050405020304" pitchFamily="18" charset="0"/>
                        </a:rPr>
                        <a:t> import </a:t>
                      </a:r>
                      <a:r>
                        <a:rPr lang="en-US" sz="1600" dirty="0" err="1">
                          <a:solidFill>
                            <a:srgbClr val="333333"/>
                          </a:solidFill>
                          <a:effectLst/>
                          <a:latin typeface="inherit"/>
                          <a:ea typeface="Calibri" panose="020F0502020204030204" pitchFamily="34" charset="0"/>
                          <a:cs typeface="Times New Roman" panose="02020603050405020304" pitchFamily="18" charset="0"/>
                        </a:rPr>
                        <a:t>GridSearchCV</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Performs exhaustive search over the specified parameter values for an estimator (</a:t>
                      </a:r>
                      <a:r>
                        <a:rPr lang="en-US" sz="1600" dirty="0" err="1">
                          <a:solidFill>
                            <a:srgbClr val="333333"/>
                          </a:solidFill>
                          <a:effectLst/>
                          <a:latin typeface="inherit"/>
                          <a:ea typeface="Calibri" panose="020F0502020204030204" pitchFamily="34" charset="0"/>
                          <a:cs typeface="Times New Roman" panose="02020603050405020304" pitchFamily="18" charset="0"/>
                        </a:rPr>
                        <a:t>Randomforest</a:t>
                      </a:r>
                      <a:r>
                        <a:rPr lang="en-US" sz="1600" dirty="0">
                          <a:solidFill>
                            <a:srgbClr val="333333"/>
                          </a:solidFill>
                          <a:effectLst/>
                          <a:latin typeface="inherit"/>
                          <a:ea typeface="Calibri" panose="020F0502020204030204" pitchFamily="34" charset="0"/>
                          <a:cs typeface="Times New Roman" panose="02020603050405020304" pitchFamily="18" charset="0"/>
                        </a:rPr>
                        <a:t> in this case and searching for the optimal value of '</a:t>
                      </a:r>
                      <a:r>
                        <a:rPr lang="en-US" sz="1600" dirty="0" err="1">
                          <a:solidFill>
                            <a:srgbClr val="333333"/>
                          </a:solidFill>
                          <a:effectLst/>
                          <a:latin typeface="inherit"/>
                          <a:ea typeface="Calibri" panose="020F0502020204030204" pitchFamily="34" charset="0"/>
                          <a:cs typeface="Times New Roman" panose="02020603050405020304" pitchFamily="18" charset="0"/>
                        </a:rPr>
                        <a:t>n_estimators</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max_features</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max_depth</a:t>
                      </a:r>
                      <a:r>
                        <a:rPr lang="en-US" sz="1600" dirty="0">
                          <a:solidFill>
                            <a:srgbClr val="333333"/>
                          </a:solidFill>
                          <a:effectLst/>
                          <a:latin typeface="inherit"/>
                          <a:ea typeface="Calibri" panose="020F0502020204030204" pitchFamily="34" charset="0"/>
                          <a:cs typeface="Times New Roman" panose="02020603050405020304" pitchFamily="18" charset="0"/>
                        </a:rPr>
                        <a:t>').</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560925"/>
                  </a:ext>
                </a:extLst>
              </a:tr>
              <a:tr h="265984">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sklearn.metrics import accuracy_score</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It provides an accuracy score for the model.</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8100459"/>
                  </a:ext>
                </a:extLst>
              </a:tr>
              <a:tr h="265984">
                <a:tc>
                  <a:txBody>
                    <a:bodyPr/>
                    <a:lstStyle/>
                    <a:p>
                      <a:pPr marL="0" marR="0">
                        <a:lnSpc>
                          <a:spcPct val="100000"/>
                        </a:lnSpc>
                        <a:spcBef>
                          <a:spcPts val="0"/>
                        </a:spcBef>
                        <a:spcAft>
                          <a:spcPts val="0"/>
                        </a:spcAft>
                      </a:pPr>
                      <a:r>
                        <a:rPr lang="en-US" sz="1600" dirty="0" err="1">
                          <a:solidFill>
                            <a:srgbClr val="333333"/>
                          </a:solidFill>
                          <a:effectLst/>
                          <a:latin typeface="inherit"/>
                          <a:ea typeface="Calibri" panose="020F0502020204030204" pitchFamily="34" charset="0"/>
                          <a:cs typeface="Times New Roman" panose="02020603050405020304" pitchFamily="18" charset="0"/>
                        </a:rPr>
                        <a:t>sklearn.metrics</a:t>
                      </a:r>
                      <a:r>
                        <a:rPr lang="en-US" sz="1600" dirty="0">
                          <a:solidFill>
                            <a:srgbClr val="333333"/>
                          </a:solidFill>
                          <a:effectLst/>
                          <a:latin typeface="inherit"/>
                          <a:ea typeface="Calibri" panose="020F0502020204030204" pitchFamily="34" charset="0"/>
                          <a:cs typeface="Times New Roman" panose="02020603050405020304" pitchFamily="18" charset="0"/>
                        </a:rPr>
                        <a:t> import </a:t>
                      </a:r>
                      <a:r>
                        <a:rPr lang="en-US" sz="1600" dirty="0" err="1">
                          <a:solidFill>
                            <a:srgbClr val="333333"/>
                          </a:solidFill>
                          <a:effectLst/>
                          <a:latin typeface="inherit"/>
                          <a:ea typeface="Calibri" panose="020F0502020204030204" pitchFamily="34" charset="0"/>
                          <a:cs typeface="Times New Roman" panose="02020603050405020304" pitchFamily="18" charset="0"/>
                        </a:rPr>
                        <a:t>make_scorer</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Scoring function to use in </a:t>
                      </a:r>
                      <a:r>
                        <a:rPr lang="en-US" sz="1600" dirty="0" err="1">
                          <a:solidFill>
                            <a:srgbClr val="333333"/>
                          </a:solidFill>
                          <a:effectLst/>
                          <a:latin typeface="inherit"/>
                          <a:ea typeface="Calibri" panose="020F0502020204030204" pitchFamily="34" charset="0"/>
                          <a:cs typeface="Times New Roman" panose="02020603050405020304" pitchFamily="18" charset="0"/>
                        </a:rPr>
                        <a:t>GridSearchCV</a:t>
                      </a:r>
                      <a:r>
                        <a:rPr lang="en-US" sz="1600" dirty="0">
                          <a:solidFill>
                            <a:srgbClr val="333333"/>
                          </a:solidFill>
                          <a:effectLst/>
                          <a:latin typeface="inherit"/>
                          <a:ea typeface="Calibri" panose="020F0502020204030204" pitchFamily="34" charset="0"/>
                          <a:cs typeface="Times New Roman" panose="02020603050405020304" pitchFamily="18" charset="0"/>
                        </a:rPr>
                        <a:t>.</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5025833"/>
                  </a:ext>
                </a:extLst>
              </a:tr>
              <a:tr h="409235">
                <a:tc>
                  <a:txBody>
                    <a:bodyPr/>
                    <a:lstStyle/>
                    <a:p>
                      <a:pPr marL="0" marR="0">
                        <a:lnSpc>
                          <a:spcPct val="100000"/>
                        </a:lnSpc>
                        <a:spcBef>
                          <a:spcPts val="0"/>
                        </a:spcBef>
                        <a:spcAft>
                          <a:spcPts val="0"/>
                        </a:spcAft>
                      </a:pPr>
                      <a:r>
                        <a:rPr lang="en-US" sz="1600" dirty="0" err="1">
                          <a:solidFill>
                            <a:srgbClr val="333333"/>
                          </a:solidFill>
                          <a:effectLst/>
                          <a:latin typeface="inherit"/>
                          <a:ea typeface="Calibri" panose="020F0502020204030204" pitchFamily="34" charset="0"/>
                          <a:cs typeface="Times New Roman" panose="02020603050405020304" pitchFamily="18" charset="0"/>
                        </a:rPr>
                        <a:t>sklearn.metrics</a:t>
                      </a:r>
                      <a:r>
                        <a:rPr lang="en-US" sz="1600" dirty="0">
                          <a:solidFill>
                            <a:srgbClr val="333333"/>
                          </a:solidFill>
                          <a:effectLst/>
                          <a:latin typeface="inherit"/>
                          <a:ea typeface="Calibri" panose="020F0502020204030204" pitchFamily="34" charset="0"/>
                          <a:cs typeface="Times New Roman" panose="02020603050405020304" pitchFamily="18" charset="0"/>
                        </a:rPr>
                        <a:t> import </a:t>
                      </a:r>
                      <a:r>
                        <a:rPr lang="en-US" sz="1600" dirty="0" err="1">
                          <a:solidFill>
                            <a:srgbClr val="333333"/>
                          </a:solidFill>
                          <a:effectLst/>
                          <a:latin typeface="inherit"/>
                          <a:ea typeface="Calibri" panose="020F0502020204030204" pitchFamily="34" charset="0"/>
                          <a:cs typeface="Times New Roman" panose="02020603050405020304" pitchFamily="18" charset="0"/>
                        </a:rPr>
                        <a:t>mean_squared_error</a:t>
                      </a:r>
                      <a:r>
                        <a:rPr lang="en-US" sz="1600" dirty="0">
                          <a:solidFill>
                            <a:srgbClr val="333333"/>
                          </a:solidFill>
                          <a:effectLst/>
                          <a:latin typeface="inherit"/>
                          <a:ea typeface="Calibri" panose="020F0502020204030204" pitchFamily="34" charset="0"/>
                          <a:cs typeface="Times New Roman" panose="02020603050405020304" pitchFamily="18" charset="0"/>
                        </a:rPr>
                        <a:t> as MSE</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getting the Mean squared error metric score for the model.</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425384"/>
                  </a:ext>
                </a:extLst>
              </a:tr>
              <a:tr h="359957">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sklearn.metrics import r2_score</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getting the R2 (coefficient of determination).</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4073583"/>
                  </a:ext>
                </a:extLst>
              </a:tr>
              <a:tr h="265984">
                <a:tc>
                  <a:txBody>
                    <a:bodyPr/>
                    <a:lstStyle/>
                    <a:p>
                      <a:pPr marL="0" marR="0">
                        <a:lnSpc>
                          <a:spcPct val="100000"/>
                        </a:lnSpc>
                        <a:spcBef>
                          <a:spcPts val="0"/>
                        </a:spcBef>
                        <a:spcAft>
                          <a:spcPts val="0"/>
                        </a:spcAft>
                      </a:pPr>
                      <a:r>
                        <a:rPr lang="en-US" sz="1600">
                          <a:solidFill>
                            <a:srgbClr val="333333"/>
                          </a:solidFill>
                          <a:effectLst/>
                          <a:latin typeface="inherit"/>
                          <a:ea typeface="Calibri" panose="020F0502020204030204" pitchFamily="34" charset="0"/>
                          <a:cs typeface="Times New Roman" panose="02020603050405020304" pitchFamily="18" charset="0"/>
                        </a:rPr>
                        <a:t>sklearn.metrics import mean_absolute_error</a:t>
                      </a:r>
                      <a:endParaRPr lang="en-US" sz="160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0000"/>
                        </a:lnSpc>
                        <a:spcBef>
                          <a:spcPts val="0"/>
                        </a:spcBef>
                        <a:spcAft>
                          <a:spcPts val="0"/>
                        </a:spcAft>
                      </a:pPr>
                      <a:r>
                        <a:rPr lang="en-US" sz="1600" dirty="0">
                          <a:solidFill>
                            <a:srgbClr val="333333"/>
                          </a:solidFill>
                          <a:effectLst/>
                          <a:latin typeface="inherit"/>
                          <a:ea typeface="Calibri" panose="020F0502020204030204" pitchFamily="34" charset="0"/>
                          <a:cs typeface="Times New Roman" panose="02020603050405020304" pitchFamily="18" charset="0"/>
                        </a:rPr>
                        <a:t>For getting the Mean absolute error score.</a:t>
                      </a:r>
                      <a:endParaRPr lang="en-US" sz="1600" dirty="0">
                        <a:effectLst/>
                        <a:latin typeface="inherit"/>
                        <a:ea typeface="Calibri" panose="020F0502020204030204" pitchFamily="34" charset="0"/>
                        <a:cs typeface="Times New Roman" panose="02020603050405020304" pitchFamily="18" charset="0"/>
                      </a:endParaRPr>
                    </a:p>
                  </a:txBody>
                  <a:tcPr marL="22336" marR="223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8158605"/>
                  </a:ext>
                </a:extLst>
              </a:tr>
            </a:tbl>
          </a:graphicData>
        </a:graphic>
      </p:graphicFrame>
    </p:spTree>
    <p:extLst>
      <p:ext uri="{BB962C8B-B14F-4D97-AF65-F5344CB8AC3E}">
        <p14:creationId xmlns:p14="http://schemas.microsoft.com/office/powerpoint/2010/main" val="4197693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1992EB-C1C5-4E01-A376-2614C33855A5}"/>
              </a:ext>
            </a:extLst>
          </p:cNvPr>
          <p:cNvSpPr txBox="1"/>
          <p:nvPr/>
        </p:nvSpPr>
        <p:spPr>
          <a:xfrm>
            <a:off x="600075" y="745837"/>
            <a:ext cx="10344150" cy="373051"/>
          </a:xfrm>
          <a:prstGeom prst="rect">
            <a:avLst/>
          </a:prstGeom>
          <a:noFill/>
        </p:spPr>
        <p:txBody>
          <a:bodyPr wrap="square">
            <a:spAutoFit/>
          </a:bodyPr>
          <a:lstStyle/>
          <a:p>
            <a:pPr marR="0" fontAlgn="base">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B3 Cont’d.</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b="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Examples of R packages </a:t>
            </a:r>
            <a:r>
              <a:rPr lang="en-US" b="1" dirty="0">
                <a:solidFill>
                  <a:srgbClr val="0070C0"/>
                </a:solidFill>
                <a:latin typeface="Lato" panose="020F0502020204030203" pitchFamily="34" charset="0"/>
                <a:ea typeface="Times New Roman" panose="02020603050405020304" pitchFamily="18" charset="0"/>
                <a:cs typeface="Times New Roman" panose="02020603050405020304" pitchFamily="18" charset="0"/>
              </a:rPr>
              <a:t>and</a:t>
            </a:r>
            <a:r>
              <a:rPr lang="en-US" sz="1800" b="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 libraries</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endParaRPr lang="en-US" dirty="0">
              <a:latin typeface="inherit"/>
            </a:endParaRPr>
          </a:p>
        </p:txBody>
      </p:sp>
      <p:graphicFrame>
        <p:nvGraphicFramePr>
          <p:cNvPr id="7" name="Table 6">
            <a:extLst>
              <a:ext uri="{FF2B5EF4-FFF2-40B4-BE49-F238E27FC236}">
                <a16:creationId xmlns:a16="http://schemas.microsoft.com/office/drawing/2014/main" id="{F41E9719-6DE3-487B-800C-EF60A48D85E0}"/>
              </a:ext>
            </a:extLst>
          </p:cNvPr>
          <p:cNvGraphicFramePr>
            <a:graphicFrameLocks noGrp="1"/>
          </p:cNvGraphicFramePr>
          <p:nvPr>
            <p:extLst>
              <p:ext uri="{D42A27DB-BD31-4B8C-83A1-F6EECF244321}">
                <p14:modId xmlns:p14="http://schemas.microsoft.com/office/powerpoint/2010/main" val="286389474"/>
              </p:ext>
            </p:extLst>
          </p:nvPr>
        </p:nvGraphicFramePr>
        <p:xfrm>
          <a:off x="1808951" y="1225118"/>
          <a:ext cx="8853131" cy="4696288"/>
        </p:xfrm>
        <a:graphic>
          <a:graphicData uri="http://schemas.openxmlformats.org/drawingml/2006/table">
            <a:tbl>
              <a:tblPr firstRow="1" firstCol="1" bandRow="1"/>
              <a:tblGrid>
                <a:gridCol w="1111802">
                  <a:extLst>
                    <a:ext uri="{9D8B030D-6E8A-4147-A177-3AD203B41FA5}">
                      <a16:colId xmlns:a16="http://schemas.microsoft.com/office/drawing/2014/main" val="3521387498"/>
                    </a:ext>
                  </a:extLst>
                </a:gridCol>
                <a:gridCol w="7741329">
                  <a:extLst>
                    <a:ext uri="{9D8B030D-6E8A-4147-A177-3AD203B41FA5}">
                      <a16:colId xmlns:a16="http://schemas.microsoft.com/office/drawing/2014/main" val="2337471126"/>
                    </a:ext>
                  </a:extLst>
                </a:gridCol>
              </a:tblGrid>
              <a:tr h="442515">
                <a:tc>
                  <a:txBody>
                    <a:bodyPr/>
                    <a:lstStyle/>
                    <a:p>
                      <a:pPr marL="0" marR="0" algn="ctr">
                        <a:lnSpc>
                          <a:spcPct val="107000"/>
                        </a:lnSpc>
                        <a:spcBef>
                          <a:spcPts val="0"/>
                        </a:spcBef>
                        <a:spcAft>
                          <a:spcPts val="800"/>
                        </a:spcAft>
                      </a:pPr>
                      <a:r>
                        <a:rPr lang="en-US" sz="1200" b="1" dirty="0">
                          <a:effectLst/>
                          <a:latin typeface="inherit"/>
                          <a:ea typeface="Calibri" panose="020F0502020204030204" pitchFamily="34" charset="0"/>
                          <a:cs typeface="Times New Roman" panose="02020603050405020304" pitchFamily="18" charset="0"/>
                        </a:rPr>
                        <a:t>Package/Library Name</a:t>
                      </a:r>
                      <a:endParaRPr lang="en-US" sz="1200" dirty="0">
                        <a:effectLst/>
                        <a:latin typeface="inherit"/>
                        <a:ea typeface="Calibri" panose="020F0502020204030204" pitchFamily="34" charset="0"/>
                        <a:cs typeface="Times New Roman" panose="02020603050405020304" pitchFamily="18" charset="0"/>
                      </a:endParaRP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b="1" dirty="0">
                          <a:effectLst/>
                          <a:latin typeface="inherit"/>
                          <a:ea typeface="Calibri" panose="020F0502020204030204" pitchFamily="34" charset="0"/>
                          <a:cs typeface="Times New Roman" panose="02020603050405020304" pitchFamily="18" charset="0"/>
                        </a:rPr>
                        <a:t>Usage</a:t>
                      </a:r>
                      <a:endParaRPr lang="en-US" sz="1200" dirty="0">
                        <a:effectLst/>
                        <a:latin typeface="inherit"/>
                        <a:ea typeface="Calibri" panose="020F0502020204030204" pitchFamily="34" charset="0"/>
                        <a:cs typeface="Times New Roman" panose="02020603050405020304" pitchFamily="18" charset="0"/>
                      </a:endParaRP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693750"/>
                  </a:ext>
                </a:extLst>
              </a:tr>
              <a:tr h="220550">
                <a:tc>
                  <a:txBody>
                    <a:bodyPr/>
                    <a:lstStyle/>
                    <a:p>
                      <a:pPr marL="0" marR="0">
                        <a:lnSpc>
                          <a:spcPct val="107000"/>
                        </a:lnSpc>
                        <a:spcBef>
                          <a:spcPts val="0"/>
                        </a:spcBef>
                        <a:spcAft>
                          <a:spcPts val="800"/>
                        </a:spcAft>
                      </a:pPr>
                      <a:r>
                        <a:rPr lang="en-US" sz="1200" dirty="0" err="1">
                          <a:effectLst/>
                          <a:latin typeface="inherit"/>
                          <a:ea typeface="Calibri" panose="020F0502020204030204" pitchFamily="34" charset="0"/>
                          <a:cs typeface="Times New Roman" panose="02020603050405020304" pitchFamily="18" charset="0"/>
                        </a:rPr>
                        <a:t>dplyr</a:t>
                      </a:r>
                      <a:endParaRPr lang="en-US" sz="1200" dirty="0">
                        <a:effectLst/>
                        <a:latin typeface="inherit"/>
                        <a:ea typeface="Calibri" panose="020F0502020204030204" pitchFamily="34" charset="0"/>
                        <a:cs typeface="Times New Roman" panose="02020603050405020304" pitchFamily="18" charset="0"/>
                      </a:endParaRP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For improving and simplifying the variable names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3632987"/>
                  </a:ext>
                </a:extLst>
              </a:tr>
              <a:tr h="442515">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caret </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classification and regression training functions. Helps find and remove highly correlated variables. Will allow the use of the train () function.  </a:t>
                      </a:r>
                      <a:r>
                        <a:rPr lang="en-US" sz="1200">
                          <a:effectLst/>
                          <a:latin typeface="inherit"/>
                          <a:ea typeface="Calibri" panose="020F0502020204030204" pitchFamily="34" charset="0"/>
                          <a:cs typeface="Times New Roman" panose="02020603050405020304" pitchFamily="18" charset="0"/>
                        </a:rPr>
                        <a:t>Also used for viewing the confusion matrix</a:t>
                      </a:r>
                      <a:endParaRPr lang="en-US" sz="1200" dirty="0">
                        <a:effectLst/>
                        <a:latin typeface="inherit"/>
                        <a:ea typeface="Calibri" panose="020F0502020204030204" pitchFamily="34" charset="0"/>
                        <a:cs typeface="Times New Roman" panose="02020603050405020304" pitchFamily="18" charset="0"/>
                      </a:endParaRP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4693129"/>
                  </a:ext>
                </a:extLst>
              </a:tr>
              <a:tr h="22055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ggplot2</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creating graphical representations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4032653"/>
                  </a:ext>
                </a:extLst>
              </a:tr>
              <a:tr h="22055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E1071</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supporting the Decision Trees and random forest models.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0364675"/>
                  </a:ext>
                </a:extLst>
              </a:tr>
              <a:tr h="31269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Ranger</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implementing decision tree and random forests models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849795"/>
                  </a:ext>
                </a:extLst>
              </a:tr>
              <a:tr h="22055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RocR</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display and analyzing the ROC curves and AUC values.  </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959837"/>
                  </a:ext>
                </a:extLst>
              </a:tr>
              <a:tr h="22055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varImp</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To plot importance of features in the model</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5333360"/>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RandomForest</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creating models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0074147"/>
                  </a:ext>
                </a:extLst>
              </a:tr>
              <a:tr h="418140">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Rpart</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running the DT algorithm. For train classification tree and for plotting the Tree and building Decision Tree model</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0281299"/>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base</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predicting and fitting the DT model</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634863"/>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Party</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creating and visualizing decision trees.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5887548"/>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DAAG</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Data Analysis and Graphics Data and Functions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237728"/>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pROC</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displaying and analyzing ROC Curves</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3265989"/>
                  </a:ext>
                </a:extLst>
              </a:tr>
              <a:tr h="329613">
                <a:tc>
                  <a:txBody>
                    <a:bodyPr/>
                    <a:lstStyle/>
                    <a:p>
                      <a:pPr marL="0" marR="0">
                        <a:lnSpc>
                          <a:spcPct val="107000"/>
                        </a:lnSpc>
                        <a:spcBef>
                          <a:spcPts val="0"/>
                        </a:spcBef>
                        <a:spcAft>
                          <a:spcPts val="800"/>
                        </a:spcAft>
                      </a:pPr>
                      <a:r>
                        <a:rPr lang="en-US" sz="1200">
                          <a:effectLst/>
                          <a:latin typeface="inherit"/>
                          <a:ea typeface="Calibri" panose="020F0502020204030204" pitchFamily="34" charset="0"/>
                          <a:cs typeface="Times New Roman" panose="02020603050405020304" pitchFamily="18" charset="0"/>
                        </a:rPr>
                        <a:t>tree</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200" dirty="0">
                          <a:effectLst/>
                          <a:latin typeface="inherit"/>
                          <a:ea typeface="Calibri" panose="020F0502020204030204" pitchFamily="34" charset="0"/>
                          <a:cs typeface="Times New Roman" panose="02020603050405020304" pitchFamily="18" charset="0"/>
                        </a:rPr>
                        <a:t>For filtering missing data from the model frame.</a:t>
                      </a:r>
                    </a:p>
                  </a:txBody>
                  <a:tcPr marL="17242" marR="17242" marT="738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0888373"/>
                  </a:ext>
                </a:extLst>
              </a:tr>
            </a:tbl>
          </a:graphicData>
        </a:graphic>
      </p:graphicFrame>
    </p:spTree>
    <p:extLst>
      <p:ext uri="{BB962C8B-B14F-4D97-AF65-F5344CB8AC3E}">
        <p14:creationId xmlns:p14="http://schemas.microsoft.com/office/powerpoint/2010/main" val="3724693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99B117-AA1C-45E9-AB29-D6100011FA93}"/>
              </a:ext>
            </a:extLst>
          </p:cNvPr>
          <p:cNvSpPr txBox="1"/>
          <p:nvPr/>
        </p:nvSpPr>
        <p:spPr>
          <a:xfrm>
            <a:off x="908901" y="799463"/>
            <a:ext cx="10374198" cy="5508175"/>
          </a:xfrm>
          <a:prstGeom prst="rect">
            <a:avLst/>
          </a:prstGeom>
          <a:noFill/>
        </p:spPr>
        <p:txBody>
          <a:bodyPr wrap="square">
            <a:spAutoFit/>
          </a:bodyPr>
          <a:lstStyle/>
          <a:p>
            <a:pPr marL="0" marR="0" fontAlgn="base">
              <a:lnSpc>
                <a:spcPct val="107000"/>
              </a:lnSpc>
              <a:spcBef>
                <a:spcPts val="0"/>
              </a:spcBef>
              <a:spcAft>
                <a:spcPts val="0"/>
              </a:spcAft>
            </a:pP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Part III: Data Preparation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C.  Perform data preparation for the chosen data set by doing the following: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11480" marR="0" indent="-182880" fontAlgn="base">
              <a:lnSpc>
                <a:spcPct val="107000"/>
              </a:lnSpc>
              <a:spcBef>
                <a:spcPts val="0"/>
              </a:spcBef>
              <a:spcAft>
                <a:spcPts val="0"/>
              </a:spcAft>
            </a:pP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1800"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C1.  Describe </a:t>
            </a: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one</a:t>
            </a:r>
            <a:r>
              <a:rPr lang="en-US" sz="1800"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 data preprocessing goal relevant to the prediction method from part A1</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a:t>
            </a:r>
          </a:p>
          <a:p>
            <a:pPr marL="411480" marR="0" indent="-182880" fontAlgn="base">
              <a:lnSpc>
                <a:spcPct val="107000"/>
              </a:lnSpc>
              <a:spcBef>
                <a:spcPts val="0"/>
              </a:spcBef>
              <a:spcAft>
                <a:spcPts val="0"/>
              </a:spcAft>
            </a:pPr>
            <a:endParaRPr lang="en-US" dirty="0">
              <a:solidFill>
                <a:srgbClr val="333333"/>
              </a:solidFill>
              <a:latin typeface="Lato" panose="020F0502020204030203" pitchFamily="34" charset="0"/>
              <a:ea typeface="Calibri" panose="020F0502020204030204" pitchFamily="34" charset="0"/>
              <a:cs typeface="Times New Roman" panose="02020603050405020304" pitchFamily="18" charset="0"/>
            </a:endParaRPr>
          </a:p>
          <a:p>
            <a:pPr marL="160020" marR="0" indent="-342900" fontAlgn="base">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Data preprocessing is a term that covers a variety of operations data scientists will use to get the data in a form to be ready for analysis. Example: Removing white spaces, imputing missing data, scaling, etc. </a:t>
            </a:r>
          </a:p>
          <a:p>
            <a:pPr marL="160020" marR="0" indent="-342900" fontAlgn="base">
              <a:spcBef>
                <a:spcPts val="0"/>
              </a:spcBef>
              <a:spcAft>
                <a:spcPts val="0"/>
              </a:spcAft>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160020" marR="0" indent="-342900" fontAlgn="base">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You can use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one-hot encoding </a:t>
            </a:r>
            <a:r>
              <a:rPr lang="en-US" sz="2000" dirty="0">
                <a:effectLst/>
                <a:latin typeface="Calibri" panose="020F0502020204030204" pitchFamily="34" charset="0"/>
                <a:ea typeface="Calibri" panose="020F0502020204030204" pitchFamily="34" charset="0"/>
                <a:cs typeface="Times New Roman" panose="02020603050405020304" pitchFamily="18" charset="0"/>
              </a:rPr>
              <a:t>to convert the categorical variables into dummy variables, which also takes care of the datatype for all the object datatypes variables. </a:t>
            </a:r>
          </a:p>
          <a:p>
            <a:pPr marL="160020" marR="0" indent="-342900" fontAlgn="base">
              <a:spcBef>
                <a:spcPts val="0"/>
              </a:spcBef>
              <a:spcAft>
                <a:spcPts val="0"/>
              </a:spcAft>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160020" marR="0" indent="-342900" fontAlgn="base">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Many machine learning models cannot work directly with categorical data. Therefore, you many need to convert such categorical data into a numeric form for the machine learning algorithm. Pandas' library provides </a:t>
            </a:r>
            <a:r>
              <a:rPr lang="en-US" sz="2000" i="1"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get_dummies</a:t>
            </a:r>
            <a:r>
              <a:rPr lang="en-US" sz="20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method to convert categorical features to </a:t>
            </a:r>
            <a:r>
              <a:rPr lang="en-US" sz="2000" dirty="0">
                <a:latin typeface="Calibri" panose="020F0502020204030204" pitchFamily="34" charset="0"/>
                <a:ea typeface="Calibri" panose="020F0502020204030204" pitchFamily="34" charset="0"/>
                <a:cs typeface="Times New Roman" panose="02020603050405020304" pitchFamily="18" charset="0"/>
              </a:rPr>
              <a:t>dummy or indicator variables</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102870" marR="0" indent="-285750" fontAlgn="base">
              <a:spcBef>
                <a:spcPts val="0"/>
              </a:spcBef>
              <a:spcAft>
                <a:spcPts val="0"/>
              </a:spcAft>
              <a:buFont typeface="Arial" panose="020B0604020202020204" pitchFamily="34" charset="0"/>
              <a:buChar char="•"/>
            </a:pP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950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324A2857-81C0-4B75-9769-8737EAF21462}"/>
              </a:ext>
            </a:extLst>
          </p:cNvPr>
          <p:cNvSpPr txBox="1"/>
          <p:nvPr/>
        </p:nvSpPr>
        <p:spPr>
          <a:xfrm>
            <a:off x="463912" y="609598"/>
            <a:ext cx="3753779" cy="5828836"/>
          </a:xfrm>
          <a:prstGeom prst="rect">
            <a:avLst/>
          </a:prstGeom>
        </p:spPr>
        <p:txBody>
          <a:bodyPr vert="horz" lIns="91440" tIns="45720" rIns="91440" bIns="45720" rtlCol="0" anchor="t">
            <a:normAutofit fontScale="92500" lnSpcReduction="20000"/>
          </a:bodyPr>
          <a:lstStyle/>
          <a:p>
            <a:pPr marL="228600" marR="0" fontAlgn="base">
              <a:spcBef>
                <a:spcPct val="20000"/>
              </a:spcBef>
              <a:spcAft>
                <a:spcPts val="600"/>
              </a:spcAft>
              <a:buClr>
                <a:schemeClr val="accent1"/>
              </a:buClr>
              <a:buSzPct val="115000"/>
            </a:pPr>
            <a:r>
              <a:rPr lang="en-US" sz="1900" b="1" dirty="0">
                <a:solidFill>
                  <a:srgbClr val="C00000"/>
                </a:solidFill>
              </a:rPr>
              <a:t>C2.</a:t>
            </a:r>
            <a:r>
              <a:rPr lang="en-US" sz="1900" dirty="0">
                <a:solidFill>
                  <a:srgbClr val="262626"/>
                </a:solidFill>
              </a:rPr>
              <a:t>  Identify the initial data set variables that you will use to perform the analysis for the prediction question from part A1 and group </a:t>
            </a:r>
            <a:r>
              <a:rPr lang="en-US" sz="1900" i="1" dirty="0">
                <a:solidFill>
                  <a:srgbClr val="262626"/>
                </a:solidFill>
              </a:rPr>
              <a:t>each</a:t>
            </a:r>
            <a:r>
              <a:rPr lang="en-US" sz="1900" dirty="0">
                <a:solidFill>
                  <a:srgbClr val="262626"/>
                </a:solidFill>
              </a:rPr>
              <a:t> variable as continuous or categorical. </a:t>
            </a:r>
          </a:p>
          <a:p>
            <a:pPr marL="411480" marR="0" indent="-182880" fontAlgn="base">
              <a:spcBef>
                <a:spcPct val="20000"/>
              </a:spcBef>
              <a:spcAft>
                <a:spcPts val="600"/>
              </a:spcAft>
              <a:buClr>
                <a:schemeClr val="accent1"/>
              </a:buClr>
              <a:buSzPct val="115000"/>
              <a:buFont typeface="Arial"/>
              <a:buChar char="•"/>
            </a:pPr>
            <a:r>
              <a:rPr lang="en-US" sz="1900" dirty="0">
                <a:solidFill>
                  <a:srgbClr val="0070C0"/>
                </a:solidFill>
              </a:rPr>
              <a:t>You can perform feature selection using </a:t>
            </a:r>
            <a:r>
              <a:rPr lang="en-US" sz="1900" dirty="0" err="1">
                <a:solidFill>
                  <a:srgbClr val="0070C0"/>
                </a:solidFill>
              </a:rPr>
              <a:t>SelectKBest</a:t>
            </a:r>
            <a:r>
              <a:rPr lang="en-US" sz="1900" dirty="0">
                <a:solidFill>
                  <a:srgbClr val="0070C0"/>
                </a:solidFill>
              </a:rPr>
              <a:t> to select the following variables for the random forest analysis.</a:t>
            </a:r>
          </a:p>
          <a:p>
            <a:pPr marL="411480" marR="0" indent="-182880" fontAlgn="base">
              <a:spcBef>
                <a:spcPct val="20000"/>
              </a:spcBef>
              <a:spcAft>
                <a:spcPts val="600"/>
              </a:spcAft>
              <a:buClr>
                <a:schemeClr val="accent1"/>
              </a:buClr>
              <a:buSzPct val="115000"/>
              <a:buFont typeface="Arial"/>
              <a:buChar char="•"/>
            </a:pPr>
            <a:r>
              <a:rPr lang="en-US" sz="1900" dirty="0">
                <a:solidFill>
                  <a:srgbClr val="0070C0"/>
                </a:solidFill>
              </a:rPr>
              <a:t>Feature selection helps select the correct variables and eliminate those that do not help much with the prediction, thus improving a predictive model's efficiency and effectiveness.</a:t>
            </a:r>
          </a:p>
          <a:p>
            <a:pPr marL="411480" marR="0" indent="-182880" fontAlgn="base">
              <a:spcBef>
                <a:spcPct val="20000"/>
              </a:spcBef>
              <a:spcAft>
                <a:spcPts val="600"/>
              </a:spcAft>
              <a:buClr>
                <a:schemeClr val="accent1"/>
              </a:buClr>
              <a:buSzPct val="115000"/>
              <a:buFont typeface="Arial"/>
              <a:buChar char="•"/>
            </a:pPr>
            <a:r>
              <a:rPr lang="en-US" sz="1900" dirty="0">
                <a:solidFill>
                  <a:srgbClr val="0070C0"/>
                </a:solidFill>
              </a:rPr>
              <a:t>K in </a:t>
            </a:r>
            <a:r>
              <a:rPr lang="en-US" sz="1900" dirty="0" err="1">
                <a:solidFill>
                  <a:srgbClr val="0070C0"/>
                </a:solidFill>
              </a:rPr>
              <a:t>SelectKBest</a:t>
            </a:r>
            <a:r>
              <a:rPr lang="en-US" sz="1900" dirty="0">
                <a:solidFill>
                  <a:srgbClr val="0070C0"/>
                </a:solidFill>
              </a:rPr>
              <a:t> is a value greater than 0 and lower or equal to the total number of features.</a:t>
            </a:r>
          </a:p>
          <a:p>
            <a:pPr marL="411480" marR="0" indent="-182880" fontAlgn="base">
              <a:spcBef>
                <a:spcPct val="20000"/>
              </a:spcBef>
              <a:spcAft>
                <a:spcPts val="600"/>
              </a:spcAft>
              <a:buClr>
                <a:schemeClr val="accent1"/>
              </a:buClr>
              <a:buSzPct val="115000"/>
              <a:buFont typeface="Arial"/>
              <a:buChar char="•"/>
            </a:pPr>
            <a:r>
              <a:rPr lang="en-US" sz="1900" b="1" dirty="0">
                <a:solidFill>
                  <a:srgbClr val="C00000"/>
                </a:solidFill>
              </a:rPr>
              <a:t>Note: In your write-up show the code to implement </a:t>
            </a:r>
            <a:r>
              <a:rPr lang="en-US" sz="1900" b="1" dirty="0" err="1">
                <a:solidFill>
                  <a:srgbClr val="C00000"/>
                </a:solidFill>
              </a:rPr>
              <a:t>SelectKBest</a:t>
            </a:r>
            <a:r>
              <a:rPr lang="en-US" sz="1900" b="1" dirty="0">
                <a:solidFill>
                  <a:srgbClr val="C00000"/>
                </a:solidFill>
              </a:rPr>
              <a:t> class.</a:t>
            </a:r>
          </a:p>
          <a:p>
            <a:pPr marL="411480" marR="0" indent="-182880" fontAlgn="base">
              <a:spcBef>
                <a:spcPct val="20000"/>
              </a:spcBef>
              <a:spcAft>
                <a:spcPts val="600"/>
              </a:spcAft>
              <a:buClr>
                <a:schemeClr val="accent1"/>
              </a:buClr>
              <a:buSzPct val="115000"/>
              <a:buFont typeface="Arial"/>
              <a:buChar char="•"/>
            </a:pPr>
            <a:endParaRPr lang="en-US" sz="1700" dirty="0">
              <a:solidFill>
                <a:srgbClr val="262626"/>
              </a:solidFill>
            </a:endParaRPr>
          </a:p>
        </p:txBody>
      </p:sp>
      <p:sp useBgFill="1">
        <p:nvSpPr>
          <p:cNvPr id="23" name="Rectangle 22">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02EB53D8-E99B-4858-BCEC-E399C65DF9CE}"/>
              </a:ext>
            </a:extLst>
          </p:cNvPr>
          <p:cNvGraphicFramePr>
            <a:graphicFrameLocks noGrp="1"/>
          </p:cNvGraphicFramePr>
          <p:nvPr>
            <p:extLst>
              <p:ext uri="{D42A27DB-BD31-4B8C-83A1-F6EECF244321}">
                <p14:modId xmlns:p14="http://schemas.microsoft.com/office/powerpoint/2010/main" val="3808891924"/>
              </p:ext>
            </p:extLst>
          </p:nvPr>
        </p:nvGraphicFramePr>
        <p:xfrm>
          <a:off x="5435910" y="713177"/>
          <a:ext cx="6098042" cy="5380602"/>
        </p:xfrm>
        <a:graphic>
          <a:graphicData uri="http://schemas.openxmlformats.org/drawingml/2006/table">
            <a:tbl>
              <a:tblPr firstRow="1" firstCol="1" bandRow="1"/>
              <a:tblGrid>
                <a:gridCol w="3793906">
                  <a:extLst>
                    <a:ext uri="{9D8B030D-6E8A-4147-A177-3AD203B41FA5}">
                      <a16:colId xmlns:a16="http://schemas.microsoft.com/office/drawing/2014/main" val="3959552132"/>
                    </a:ext>
                  </a:extLst>
                </a:gridCol>
                <a:gridCol w="2304136">
                  <a:extLst>
                    <a:ext uri="{9D8B030D-6E8A-4147-A177-3AD203B41FA5}">
                      <a16:colId xmlns:a16="http://schemas.microsoft.com/office/drawing/2014/main" val="2791478605"/>
                    </a:ext>
                  </a:extLst>
                </a:gridCol>
              </a:tblGrid>
              <a:tr h="896767">
                <a:tc>
                  <a:txBody>
                    <a:bodyPr/>
                    <a:lstStyle/>
                    <a:p>
                      <a:pPr marL="0" marR="0" algn="l" fontAlgn="t">
                        <a:lnSpc>
                          <a:spcPct val="200000"/>
                        </a:lnSpc>
                        <a:spcBef>
                          <a:spcPts val="0"/>
                        </a:spcBef>
                        <a:spcAft>
                          <a:spcPts val="0"/>
                        </a:spcAft>
                      </a:pPr>
                      <a:r>
                        <a:rPr lang="en-US" sz="2600" b="1" i="0" u="none" strike="noStrike"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Variable</a:t>
                      </a:r>
                      <a:endParaRPr lang="en-US" sz="3900" b="0" i="0" u="none" strike="noStrike" dirty="0">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1" i="0" u="none" strike="noStrike">
                          <a:solidFill>
                            <a:srgbClr val="333333"/>
                          </a:solidFill>
                          <a:effectLst/>
                          <a:latin typeface="Arial" panose="020B0604020202020204" pitchFamily="34" charset="0"/>
                          <a:ea typeface="Calibri" panose="020F0502020204030204" pitchFamily="34" charset="0"/>
                          <a:cs typeface="Times New Roman" panose="02020603050405020304" pitchFamily="18" charset="0"/>
                        </a:rPr>
                        <a:t>Type</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4427969"/>
                  </a:ext>
                </a:extLst>
              </a:tr>
              <a:tr h="896767">
                <a:tc>
                  <a:txBody>
                    <a:bodyPr/>
                    <a:lstStyle/>
                    <a:p>
                      <a:pPr marL="0" marR="0" algn="l" fontAlgn="t">
                        <a:lnSpc>
                          <a:spcPct val="200000"/>
                        </a:lnSpc>
                        <a:spcBef>
                          <a:spcPts val="0"/>
                        </a:spcBef>
                        <a:spcAft>
                          <a:spcPts val="0"/>
                        </a:spcAft>
                      </a:pPr>
                      <a:r>
                        <a:rPr lang="en-US" sz="2600" b="0" i="0" u="none" strike="noStrike">
                          <a:effectLst/>
                          <a:latin typeface="Arial" panose="020B0604020202020204" pitchFamily="34" charset="0"/>
                          <a:ea typeface="Calibri" panose="020F0502020204030204" pitchFamily="34" charset="0"/>
                          <a:cs typeface="Times New Roman" panose="02020603050405020304" pitchFamily="18" charset="0"/>
                        </a:rPr>
                        <a:t>Bandwidth_GB_Year</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0" i="0" u="none" strike="noStrike"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Continuous </a:t>
                      </a:r>
                      <a:endParaRPr lang="en-US" sz="3900" b="0" i="0" u="none" strike="noStrike" dirty="0">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538697"/>
                  </a:ext>
                </a:extLst>
              </a:tr>
              <a:tr h="896767">
                <a:tc>
                  <a:txBody>
                    <a:bodyPr/>
                    <a:lstStyle/>
                    <a:p>
                      <a:pPr marL="0" marR="0" algn="l" fontAlgn="t">
                        <a:lnSpc>
                          <a:spcPct val="200000"/>
                        </a:lnSpc>
                        <a:spcBef>
                          <a:spcPts val="0"/>
                        </a:spcBef>
                        <a:spcAft>
                          <a:spcPts val="0"/>
                        </a:spcAft>
                      </a:pPr>
                      <a:r>
                        <a:rPr lang="en-US" sz="2600" b="0" i="0" u="none" strike="noStrike" dirty="0" err="1">
                          <a:effectLst/>
                          <a:latin typeface="Arial" panose="020B0604020202020204" pitchFamily="34" charset="0"/>
                          <a:ea typeface="Calibri" panose="020F0502020204030204" pitchFamily="34" charset="0"/>
                          <a:cs typeface="Times New Roman" panose="02020603050405020304" pitchFamily="18" charset="0"/>
                        </a:rPr>
                        <a:t>Churn_Yes</a:t>
                      </a:r>
                      <a:endParaRPr lang="en-US" sz="3900" b="0" i="0" u="none" strike="noStrike" dirty="0">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0" i="0" u="none" strike="noStrike"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Categorical</a:t>
                      </a:r>
                      <a:endParaRPr lang="en-US" sz="3900" b="0" i="0" u="none" strike="noStrike" dirty="0">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9294387"/>
                  </a:ext>
                </a:extLst>
              </a:tr>
              <a:tr h="896767">
                <a:tc>
                  <a:txBody>
                    <a:bodyPr/>
                    <a:lstStyle/>
                    <a:p>
                      <a:pPr marL="0" marR="0" algn="l" fontAlgn="t">
                        <a:lnSpc>
                          <a:spcPct val="200000"/>
                        </a:lnSpc>
                        <a:spcBef>
                          <a:spcPts val="0"/>
                        </a:spcBef>
                        <a:spcAft>
                          <a:spcPts val="0"/>
                        </a:spcAft>
                      </a:pPr>
                      <a:r>
                        <a:rPr lang="en-US" sz="2600" b="0" i="0" u="none" strike="noStrike">
                          <a:effectLst/>
                          <a:latin typeface="Arial" panose="020B0604020202020204" pitchFamily="34" charset="0"/>
                          <a:ea typeface="Calibri" panose="020F0502020204030204" pitchFamily="34" charset="0"/>
                          <a:cs typeface="Times New Roman" panose="02020603050405020304" pitchFamily="18" charset="0"/>
                        </a:rPr>
                        <a:t>DeviceProtection_Yes</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0" i="0" u="none" strike="noStrike">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Categorical</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841344"/>
                  </a:ext>
                </a:extLst>
              </a:tr>
              <a:tr h="896767">
                <a:tc>
                  <a:txBody>
                    <a:bodyPr/>
                    <a:lstStyle/>
                    <a:p>
                      <a:pPr marL="0" marR="0" algn="l" fontAlgn="t">
                        <a:lnSpc>
                          <a:spcPct val="200000"/>
                        </a:lnSpc>
                        <a:spcBef>
                          <a:spcPts val="0"/>
                        </a:spcBef>
                        <a:spcAft>
                          <a:spcPts val="0"/>
                        </a:spcAft>
                      </a:pPr>
                      <a:r>
                        <a:rPr lang="en-US" sz="2600" b="0" i="0" u="none" strike="noStrike">
                          <a:effectLst/>
                          <a:latin typeface="Arial" panose="020B0604020202020204" pitchFamily="34" charset="0"/>
                          <a:ea typeface="Calibri" panose="020F0502020204030204" pitchFamily="34" charset="0"/>
                          <a:cs typeface="Times New Roman" panose="02020603050405020304" pitchFamily="18" charset="0"/>
                        </a:rPr>
                        <a:t>Options</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0" i="0" u="none" strike="noStrike">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Categorical</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943291"/>
                  </a:ext>
                </a:extLst>
              </a:tr>
              <a:tr h="896767">
                <a:tc>
                  <a:txBody>
                    <a:bodyPr/>
                    <a:lstStyle/>
                    <a:p>
                      <a:pPr marL="0" marR="0" algn="l" fontAlgn="t">
                        <a:lnSpc>
                          <a:spcPct val="200000"/>
                        </a:lnSpc>
                        <a:spcBef>
                          <a:spcPts val="0"/>
                        </a:spcBef>
                        <a:spcAft>
                          <a:spcPts val="0"/>
                        </a:spcAft>
                      </a:pPr>
                      <a:r>
                        <a:rPr lang="en-US" sz="2600" b="0" i="0" u="none" strike="noStrike">
                          <a:effectLst/>
                          <a:latin typeface="Arial" panose="020B0604020202020204" pitchFamily="34" charset="0"/>
                          <a:ea typeface="Calibri" panose="020F0502020204030204" pitchFamily="34" charset="0"/>
                          <a:cs typeface="Times New Roman" panose="02020603050405020304" pitchFamily="18" charset="0"/>
                        </a:rPr>
                        <a:t>OnlineBackup_Yes</a:t>
                      </a:r>
                      <a:endParaRPr lang="en-US" sz="3900" b="0" i="0" u="none" strike="noStrike">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lnSpc>
                          <a:spcPct val="200000"/>
                        </a:lnSpc>
                        <a:spcBef>
                          <a:spcPts val="0"/>
                        </a:spcBef>
                        <a:spcAft>
                          <a:spcPts val="0"/>
                        </a:spcAft>
                      </a:pPr>
                      <a:r>
                        <a:rPr lang="en-US" sz="2600" b="0" i="0" u="none" strike="noStrike"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Categorical</a:t>
                      </a:r>
                      <a:endParaRPr lang="en-US" sz="3900" b="0" i="0" u="none" strike="noStrike" dirty="0">
                        <a:effectLst/>
                        <a:latin typeface="Arial" panose="020B0604020202020204" pitchFamily="34" charset="0"/>
                      </a:endParaRPr>
                    </a:p>
                  </a:txBody>
                  <a:tcPr marL="149323" marR="149323" marT="2073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516848"/>
                  </a:ext>
                </a:extLst>
              </a:tr>
            </a:tbl>
          </a:graphicData>
        </a:graphic>
      </p:graphicFrame>
    </p:spTree>
    <p:extLst>
      <p:ext uri="{BB962C8B-B14F-4D97-AF65-F5344CB8AC3E}">
        <p14:creationId xmlns:p14="http://schemas.microsoft.com/office/powerpoint/2010/main" val="803504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51C57B-1765-4D04-83F3-5FE478C805B3}"/>
              </a:ext>
            </a:extLst>
          </p:cNvPr>
          <p:cNvSpPr txBox="1"/>
          <p:nvPr/>
        </p:nvSpPr>
        <p:spPr>
          <a:xfrm>
            <a:off x="848411" y="851053"/>
            <a:ext cx="10624009" cy="4524315"/>
          </a:xfrm>
          <a:prstGeom prst="rect">
            <a:avLst/>
          </a:prstGeom>
          <a:noFill/>
        </p:spPr>
        <p:txBody>
          <a:bodyPr wrap="square">
            <a:spAutoFit/>
          </a:bodyPr>
          <a:lstStyle/>
          <a:p>
            <a:pPr marR="0" fontAlgn="base">
              <a:spcBef>
                <a:spcPts val="0"/>
              </a:spcBef>
              <a:spcAft>
                <a:spcPts val="0"/>
              </a:spcAft>
            </a:pPr>
            <a:r>
              <a:rPr lang="en-US" b="1" dirty="0">
                <a:solidFill>
                  <a:srgbClr val="C00000"/>
                </a:solidFill>
                <a:effectLst/>
                <a:latin typeface="inherit"/>
                <a:ea typeface="Times New Roman" panose="02020603050405020304" pitchFamily="18" charset="0"/>
                <a:cs typeface="Times New Roman" panose="02020603050405020304" pitchFamily="18" charset="0"/>
              </a:rPr>
              <a:t>C3.  </a:t>
            </a:r>
            <a:r>
              <a:rPr lang="en-US" dirty="0">
                <a:solidFill>
                  <a:srgbClr val="333333"/>
                </a:solidFill>
                <a:effectLst/>
                <a:latin typeface="inherit"/>
                <a:ea typeface="Times New Roman" panose="02020603050405020304" pitchFamily="18" charset="0"/>
                <a:cs typeface="Times New Roman" panose="02020603050405020304" pitchFamily="18" charset="0"/>
              </a:rPr>
              <a:t>Explain the steps used to prepare the data for the analysis. Identify the code segment for </a:t>
            </a:r>
            <a:r>
              <a:rPr lang="en-US" i="1" dirty="0">
                <a:solidFill>
                  <a:srgbClr val="333333"/>
                </a:solidFill>
                <a:effectLst/>
                <a:latin typeface="inherit"/>
                <a:ea typeface="Times New Roman" panose="02020603050405020304" pitchFamily="18" charset="0"/>
                <a:cs typeface="Times New Roman" panose="02020603050405020304" pitchFamily="18" charset="0"/>
              </a:rPr>
              <a:t>each</a:t>
            </a:r>
            <a:r>
              <a:rPr lang="en-US" dirty="0">
                <a:solidFill>
                  <a:srgbClr val="333333"/>
                </a:solidFill>
                <a:effectLst/>
                <a:latin typeface="inherit"/>
                <a:ea typeface="Times New Roman" panose="02020603050405020304" pitchFamily="18" charset="0"/>
                <a:cs typeface="Times New Roman" panose="02020603050405020304" pitchFamily="18" charset="0"/>
              </a:rPr>
              <a:t> step.</a:t>
            </a:r>
            <a:endParaRPr lang="en-US" dirty="0">
              <a:effectLst/>
              <a:latin typeface="inherit"/>
              <a:ea typeface="Calibri" panose="020F0502020204030204" pitchFamily="34" charset="0"/>
              <a:cs typeface="Times New Roman" panose="02020603050405020304" pitchFamily="18" charset="0"/>
            </a:endParaRPr>
          </a:p>
          <a:p>
            <a:pPr marR="0">
              <a:spcBef>
                <a:spcPts val="0"/>
              </a:spcBef>
              <a:spcAft>
                <a:spcPts val="0"/>
              </a:spcAft>
            </a:pPr>
            <a:r>
              <a:rPr lang="en-US" dirty="0">
                <a:solidFill>
                  <a:srgbClr val="333333"/>
                </a:solidFill>
                <a:effectLst/>
                <a:latin typeface="inherit"/>
                <a:ea typeface="Times New Roman" panose="02020603050405020304" pitchFamily="18" charset="0"/>
                <a:cs typeface="Times New Roman" panose="02020603050405020304" pitchFamily="18" charset="0"/>
              </a:rPr>
              <a:t>    </a:t>
            </a:r>
            <a:r>
              <a:rPr lang="en-US" dirty="0">
                <a:solidFill>
                  <a:srgbClr val="333333"/>
                </a:solidFill>
                <a:effectLst/>
                <a:latin typeface="inherit"/>
                <a:ea typeface="Calibri" panose="020F0502020204030204" pitchFamily="34" charset="0"/>
                <a:cs typeface="Times New Roman" panose="02020603050405020304" pitchFamily="18" charset="0"/>
              </a:rPr>
              <a:t>We loaded, cleaned, and explored the data. Here are the steps.</a:t>
            </a:r>
          </a:p>
          <a:p>
            <a:pPr marR="0">
              <a:spcBef>
                <a:spcPts val="0"/>
              </a:spcBef>
              <a:spcAft>
                <a:spcPts val="0"/>
              </a:spcAft>
            </a:pPr>
            <a:r>
              <a:rPr lang="en-US" dirty="0">
                <a:solidFill>
                  <a:srgbClr val="333333"/>
                </a:solidFill>
                <a:effectLst/>
                <a:latin typeface="inherit"/>
                <a:ea typeface="Times New Roman" panose="02020603050405020304" pitchFamily="18" charset="0"/>
                <a:cs typeface="Times New Roman" panose="02020603050405020304" pitchFamily="18" charset="0"/>
              </a:rPr>
              <a:t>1.	Look for null values and eliminate them. Let the evaluator know if you found any null values in the data.</a:t>
            </a: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2. Remove features not required for the analysis.</a:t>
            </a: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3. </a:t>
            </a:r>
            <a:r>
              <a:rPr lang="en-US"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Rename the columns to give proper naming for the predictors.</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1F4E388-197C-4B27-B638-E0C0EBD928CF}"/>
              </a:ext>
            </a:extLst>
          </p:cNvPr>
          <p:cNvPicPr>
            <a:picLocks noChangeAspect="1"/>
          </p:cNvPicPr>
          <p:nvPr/>
        </p:nvPicPr>
        <p:blipFill>
          <a:blip r:embed="rId2"/>
          <a:stretch>
            <a:fillRect/>
          </a:stretch>
        </p:blipFill>
        <p:spPr>
          <a:xfrm>
            <a:off x="2323969" y="1728216"/>
            <a:ext cx="3302000" cy="687070"/>
          </a:xfrm>
          <a:prstGeom prst="rect">
            <a:avLst/>
          </a:prstGeom>
        </p:spPr>
      </p:pic>
      <p:pic>
        <p:nvPicPr>
          <p:cNvPr id="5" name="Picture 4">
            <a:extLst>
              <a:ext uri="{FF2B5EF4-FFF2-40B4-BE49-F238E27FC236}">
                <a16:creationId xmlns:a16="http://schemas.microsoft.com/office/drawing/2014/main" id="{E22210F1-8493-4965-98BB-C7A66B145FA4}"/>
              </a:ext>
            </a:extLst>
          </p:cNvPr>
          <p:cNvPicPr>
            <a:picLocks noChangeAspect="1"/>
          </p:cNvPicPr>
          <p:nvPr/>
        </p:nvPicPr>
        <p:blipFill>
          <a:blip r:embed="rId3"/>
          <a:stretch>
            <a:fillRect/>
          </a:stretch>
        </p:blipFill>
        <p:spPr>
          <a:xfrm>
            <a:off x="1437391" y="2976562"/>
            <a:ext cx="5829300" cy="904875"/>
          </a:xfrm>
          <a:prstGeom prst="rect">
            <a:avLst/>
          </a:prstGeom>
        </p:spPr>
      </p:pic>
      <p:pic>
        <p:nvPicPr>
          <p:cNvPr id="6" name="Picture 5">
            <a:extLst>
              <a:ext uri="{FF2B5EF4-FFF2-40B4-BE49-F238E27FC236}">
                <a16:creationId xmlns:a16="http://schemas.microsoft.com/office/drawing/2014/main" id="{2395B695-6657-4530-BC15-730DFFE23866}"/>
              </a:ext>
            </a:extLst>
          </p:cNvPr>
          <p:cNvPicPr>
            <a:picLocks noChangeAspect="1"/>
          </p:cNvPicPr>
          <p:nvPr/>
        </p:nvPicPr>
        <p:blipFill>
          <a:blip r:embed="rId4"/>
          <a:stretch>
            <a:fillRect/>
          </a:stretch>
        </p:blipFill>
        <p:spPr>
          <a:xfrm>
            <a:off x="1237974" y="4620988"/>
            <a:ext cx="5740400" cy="1508760"/>
          </a:xfrm>
          <a:prstGeom prst="rect">
            <a:avLst/>
          </a:prstGeom>
        </p:spPr>
      </p:pic>
    </p:spTree>
    <p:extLst>
      <p:ext uri="{BB962C8B-B14F-4D97-AF65-F5344CB8AC3E}">
        <p14:creationId xmlns:p14="http://schemas.microsoft.com/office/powerpoint/2010/main" val="1713073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5AE5CF-A4D7-4015-BDCA-788964F06E9D}"/>
              </a:ext>
            </a:extLst>
          </p:cNvPr>
          <p:cNvSpPr txBox="1"/>
          <p:nvPr/>
        </p:nvSpPr>
        <p:spPr>
          <a:xfrm>
            <a:off x="904973" y="827926"/>
            <a:ext cx="10454325" cy="5824928"/>
          </a:xfrm>
          <a:prstGeom prst="rect">
            <a:avLst/>
          </a:prstGeom>
          <a:noFill/>
        </p:spPr>
        <p:txBody>
          <a:bodyPr wrap="square">
            <a:spAutoFit/>
          </a:bodyPr>
          <a:lstStyle/>
          <a:p>
            <a:pPr marL="0" marR="0" lvl="1" fontAlgn="base"/>
            <a:r>
              <a:rPr lang="en-US" sz="1800" dirty="0">
                <a:effectLst/>
                <a:latin typeface="inherit"/>
                <a:ea typeface="Times New Roman" panose="02020603050405020304" pitchFamily="18" charset="0"/>
              </a:rPr>
              <a:t>4. Address missing data and outliers- In our data, we did not find any missing data or outliers</a:t>
            </a:r>
          </a:p>
          <a:p>
            <a:pPr marL="0" marR="0" lvl="1" fontAlgn="base"/>
            <a:endParaRPr lang="en-US" dirty="0">
              <a:latin typeface="inherit"/>
              <a:ea typeface="Times New Roman" panose="02020603050405020304" pitchFamily="18" charset="0"/>
            </a:endParaRPr>
          </a:p>
          <a:p>
            <a:pPr marL="0" marR="0" lvl="1" fontAlgn="base"/>
            <a:endParaRPr lang="en-US" dirty="0">
              <a:latin typeface="inherit"/>
              <a:ea typeface="Times New Roman" panose="02020603050405020304" pitchFamily="18" charset="0"/>
            </a:endParaRPr>
          </a:p>
          <a:p>
            <a:pPr marL="0" marR="0" lvl="1" fontAlgn="base"/>
            <a:endParaRPr lang="en-US" dirty="0">
              <a:latin typeface="inherit"/>
              <a:ea typeface="Times New Roman" panose="02020603050405020304" pitchFamily="18" charset="0"/>
            </a:endParaRPr>
          </a:p>
          <a:p>
            <a:pPr marL="0" marR="0" lvl="1" fontAlgn="base"/>
            <a:endParaRPr lang="en-US" dirty="0">
              <a:latin typeface="inherit"/>
              <a:ea typeface="Times New Roman" panose="02020603050405020304" pitchFamily="18" charset="0"/>
            </a:endParaRPr>
          </a:p>
          <a:p>
            <a:pPr marL="0" lvl="1" fontAlgn="base"/>
            <a:r>
              <a:rPr lang="en-US" sz="1800" dirty="0">
                <a:solidFill>
                  <a:srgbClr val="333333"/>
                </a:solidFill>
                <a:effectLst/>
                <a:latin typeface="inherit"/>
                <a:ea typeface="Calibri" panose="020F0502020204030204" pitchFamily="34" charset="0"/>
                <a:cs typeface="Times New Roman" panose="02020603050405020304" pitchFamily="18" charset="0"/>
              </a:rPr>
              <a:t>5. Look for correlation in data. Correlated features will carry extra weight on the distance calculation than desired that could negatively impact the model. A heatmap can help show that correlation. It is a colorful graph that can visually show frequency or interaction using a range of colors. </a:t>
            </a:r>
          </a:p>
          <a:p>
            <a:pPr marL="0" lvl="1" fontAlgn="base"/>
            <a:endParaRPr lang="en-US" dirty="0">
              <a:solidFill>
                <a:srgbClr val="333333"/>
              </a:solidFill>
              <a:latin typeface="inherit"/>
              <a:ea typeface="Calibri" panose="020F0502020204030204" pitchFamily="34" charset="0"/>
              <a:cs typeface="Times New Roman" panose="02020603050405020304" pitchFamily="18" charset="0"/>
            </a:endParaRPr>
          </a:p>
          <a:p>
            <a:pPr marL="0" lvl="1" fontAlgn="base"/>
            <a:endParaRPr lang="en-US" sz="1800" dirty="0">
              <a:solidFill>
                <a:srgbClr val="333333"/>
              </a:solidFill>
              <a:effectLst/>
              <a:latin typeface="inherit"/>
              <a:ea typeface="Calibri" panose="020F0502020204030204" pitchFamily="34" charset="0"/>
              <a:cs typeface="Times New Roman" panose="02020603050405020304" pitchFamily="18" charset="0"/>
            </a:endParaRPr>
          </a:p>
          <a:p>
            <a:pPr marL="0" lvl="1" fontAlgn="base"/>
            <a:endParaRPr lang="en-US" dirty="0">
              <a:solidFill>
                <a:srgbClr val="333333"/>
              </a:solidFill>
              <a:latin typeface="inherit"/>
              <a:ea typeface="Calibri" panose="020F0502020204030204" pitchFamily="34" charset="0"/>
              <a:cs typeface="Times New Roman" panose="02020603050405020304" pitchFamily="18" charset="0"/>
            </a:endParaRPr>
          </a:p>
          <a:p>
            <a:pPr marL="0" lvl="1" fontAlgn="base"/>
            <a:endParaRPr lang="en-US" sz="1800" dirty="0">
              <a:solidFill>
                <a:srgbClr val="333333"/>
              </a:solidFill>
              <a:effectLst/>
              <a:latin typeface="inherit"/>
              <a:ea typeface="Calibri" panose="020F0502020204030204" pitchFamily="34" charset="0"/>
              <a:cs typeface="Times New Roman" panose="02020603050405020304" pitchFamily="18" charset="0"/>
            </a:endParaRPr>
          </a:p>
          <a:p>
            <a:pPr marL="0" lvl="1" fontAlgn="base"/>
            <a:endParaRPr lang="en-US" sz="1800" dirty="0">
              <a:effectLst/>
              <a:latin typeface="inherit"/>
              <a:ea typeface="Calibri" panose="020F0502020204030204" pitchFamily="34" charset="0"/>
              <a:cs typeface="Times New Roman" panose="02020603050405020304" pitchFamily="18" charset="0"/>
            </a:endParaRPr>
          </a:p>
          <a:p>
            <a:pPr marR="0" lvl="1" fontAlgn="base">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R="0" lvl="1" fontAlgn="base">
              <a:lnSpc>
                <a:spcPct val="200000"/>
              </a:lnSpc>
              <a:spcBef>
                <a:spcPts val="0"/>
              </a:spcBef>
              <a:spcAft>
                <a:spcPts val="0"/>
              </a:spcAft>
            </a:pPr>
            <a:endParaRPr lang="en-US" dirty="0">
              <a:latin typeface="Times New Roman" panose="02020603050405020304" pitchFamily="18" charset="0"/>
              <a:ea typeface="Times New Roman" panose="02020603050405020304" pitchFamily="18" charset="0"/>
            </a:endParaRPr>
          </a:p>
          <a:p>
            <a:pPr marR="0" lvl="1" fontAlgn="base">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R="0" lvl="1" fontAlgn="base">
              <a:lnSpc>
                <a:spcPct val="20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149A9658-33C4-4F74-8A6A-14790D32E8C6}"/>
              </a:ext>
            </a:extLst>
          </p:cNvPr>
          <p:cNvPicPr>
            <a:picLocks noChangeAspect="1"/>
          </p:cNvPicPr>
          <p:nvPr/>
        </p:nvPicPr>
        <p:blipFill>
          <a:blip r:embed="rId2"/>
          <a:stretch>
            <a:fillRect/>
          </a:stretch>
        </p:blipFill>
        <p:spPr>
          <a:xfrm>
            <a:off x="1517715" y="1460123"/>
            <a:ext cx="3251413" cy="657225"/>
          </a:xfrm>
          <a:prstGeom prst="rect">
            <a:avLst/>
          </a:prstGeom>
        </p:spPr>
      </p:pic>
      <p:pic>
        <p:nvPicPr>
          <p:cNvPr id="5" name="Picture 4">
            <a:extLst>
              <a:ext uri="{FF2B5EF4-FFF2-40B4-BE49-F238E27FC236}">
                <a16:creationId xmlns:a16="http://schemas.microsoft.com/office/drawing/2014/main" id="{9D1E43E5-20F8-4919-9A02-D7B9A0FA406E}"/>
              </a:ext>
            </a:extLst>
          </p:cNvPr>
          <p:cNvPicPr>
            <a:picLocks noChangeAspect="1"/>
          </p:cNvPicPr>
          <p:nvPr/>
        </p:nvPicPr>
        <p:blipFill>
          <a:blip r:embed="rId3"/>
          <a:stretch>
            <a:fillRect/>
          </a:stretch>
        </p:blipFill>
        <p:spPr>
          <a:xfrm>
            <a:off x="5173679" y="3383659"/>
            <a:ext cx="5568395" cy="763964"/>
          </a:xfrm>
          <a:prstGeom prst="rect">
            <a:avLst/>
          </a:prstGeom>
        </p:spPr>
      </p:pic>
      <p:pic>
        <p:nvPicPr>
          <p:cNvPr id="6" name="Picture 5">
            <a:extLst>
              <a:ext uri="{FF2B5EF4-FFF2-40B4-BE49-F238E27FC236}">
                <a16:creationId xmlns:a16="http://schemas.microsoft.com/office/drawing/2014/main" id="{BEA4283B-EEEF-4E8D-8F4F-A5EE5925C5FE}"/>
              </a:ext>
            </a:extLst>
          </p:cNvPr>
          <p:cNvPicPr>
            <a:picLocks noChangeAspect="1"/>
          </p:cNvPicPr>
          <p:nvPr/>
        </p:nvPicPr>
        <p:blipFill>
          <a:blip r:embed="rId4"/>
          <a:stretch>
            <a:fillRect/>
          </a:stretch>
        </p:blipFill>
        <p:spPr>
          <a:xfrm>
            <a:off x="1214421" y="3945834"/>
            <a:ext cx="3543300" cy="2228022"/>
          </a:xfrm>
          <a:prstGeom prst="rect">
            <a:avLst/>
          </a:prstGeom>
        </p:spPr>
      </p:pic>
      <p:pic>
        <p:nvPicPr>
          <p:cNvPr id="7" name="Picture 6">
            <a:extLst>
              <a:ext uri="{FF2B5EF4-FFF2-40B4-BE49-F238E27FC236}">
                <a16:creationId xmlns:a16="http://schemas.microsoft.com/office/drawing/2014/main" id="{B9691933-39DD-4452-B8D0-1CC5011EF669}"/>
              </a:ext>
            </a:extLst>
          </p:cNvPr>
          <p:cNvPicPr>
            <a:picLocks noChangeAspect="1"/>
          </p:cNvPicPr>
          <p:nvPr/>
        </p:nvPicPr>
        <p:blipFill>
          <a:blip r:embed="rId5"/>
          <a:stretch>
            <a:fillRect/>
          </a:stretch>
        </p:blipFill>
        <p:spPr>
          <a:xfrm>
            <a:off x="5374943" y="4451861"/>
            <a:ext cx="5912083" cy="1421295"/>
          </a:xfrm>
          <a:prstGeom prst="rect">
            <a:avLst/>
          </a:prstGeom>
        </p:spPr>
      </p:pic>
    </p:spTree>
    <p:extLst>
      <p:ext uri="{BB962C8B-B14F-4D97-AF65-F5344CB8AC3E}">
        <p14:creationId xmlns:p14="http://schemas.microsoft.com/office/powerpoint/2010/main" val="89468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0AD6C1-E6C7-407B-85C7-6935C696C32D}"/>
              </a:ext>
            </a:extLst>
          </p:cNvPr>
          <p:cNvPicPr>
            <a:picLocks noChangeAspect="1"/>
          </p:cNvPicPr>
          <p:nvPr/>
        </p:nvPicPr>
        <p:blipFill>
          <a:blip r:embed="rId2"/>
          <a:stretch>
            <a:fillRect/>
          </a:stretch>
        </p:blipFill>
        <p:spPr>
          <a:xfrm>
            <a:off x="584462" y="738505"/>
            <a:ext cx="4043851" cy="2214777"/>
          </a:xfrm>
          <a:prstGeom prst="rect">
            <a:avLst/>
          </a:prstGeom>
        </p:spPr>
      </p:pic>
      <p:sp>
        <p:nvSpPr>
          <p:cNvPr id="4" name="TextBox 3">
            <a:extLst>
              <a:ext uri="{FF2B5EF4-FFF2-40B4-BE49-F238E27FC236}">
                <a16:creationId xmlns:a16="http://schemas.microsoft.com/office/drawing/2014/main" id="{2EFC756E-5F0C-422F-9ACE-A985015D7010}"/>
              </a:ext>
            </a:extLst>
          </p:cNvPr>
          <p:cNvSpPr txBox="1"/>
          <p:nvPr/>
        </p:nvSpPr>
        <p:spPr>
          <a:xfrm>
            <a:off x="4939644" y="738505"/>
            <a:ext cx="5624783" cy="830997"/>
          </a:xfrm>
          <a:prstGeom prst="rect">
            <a:avLst/>
          </a:prstGeom>
          <a:noFill/>
        </p:spPr>
        <p:txBody>
          <a:bodyPr wrap="square">
            <a:spAutoFit/>
          </a:bodyPr>
          <a:lstStyle/>
          <a:p>
            <a:pPr marR="0">
              <a:spcBef>
                <a:spcPts val="0"/>
              </a:spcBef>
            </a:pPr>
            <a:r>
              <a:rPr lang="en-US" sz="1600" dirty="0">
                <a:solidFill>
                  <a:srgbClr val="333333"/>
                </a:solidFill>
                <a:effectLst/>
                <a:latin typeface="inherit"/>
                <a:ea typeface="Calibri" panose="020F0502020204030204" pitchFamily="34" charset="0"/>
                <a:cs typeface="Times New Roman" panose="02020603050405020304" pitchFamily="18" charset="0"/>
              </a:rPr>
              <a:t>Per observation, we see some close correlation between </a:t>
            </a:r>
            <a:r>
              <a:rPr lang="en-US" sz="1600" dirty="0" err="1">
                <a:solidFill>
                  <a:srgbClr val="333333"/>
                </a:solidFill>
                <a:effectLst/>
                <a:latin typeface="inherit"/>
                <a:ea typeface="Calibri" panose="020F0502020204030204" pitchFamily="34" charset="0"/>
                <a:cs typeface="Times New Roman" panose="02020603050405020304" pitchFamily="18" charset="0"/>
              </a:rPr>
              <a:t>TimelyResponses</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TimelyFixes</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TimelyReplacements</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RespectfulResponse</a:t>
            </a:r>
            <a:r>
              <a:rPr lang="en-US" sz="1600" dirty="0">
                <a:solidFill>
                  <a:srgbClr val="333333"/>
                </a:solidFill>
                <a:effectLst/>
                <a:latin typeface="inherit"/>
                <a:ea typeface="Calibri" panose="020F0502020204030204" pitchFamily="34" charset="0"/>
                <a:cs typeface="Times New Roman" panose="02020603050405020304" pitchFamily="18" charset="0"/>
              </a:rPr>
              <a:t>, </a:t>
            </a:r>
            <a:r>
              <a:rPr lang="en-US" sz="1600" dirty="0" err="1">
                <a:solidFill>
                  <a:srgbClr val="333333"/>
                </a:solidFill>
                <a:effectLst/>
                <a:latin typeface="inherit"/>
                <a:ea typeface="Calibri" panose="020F0502020204030204" pitchFamily="34" charset="0"/>
                <a:cs typeface="Times New Roman" panose="02020603050405020304" pitchFamily="18" charset="0"/>
              </a:rPr>
              <a:t>CourteousExchange</a:t>
            </a:r>
            <a:r>
              <a:rPr lang="en-US" sz="1600" dirty="0">
                <a:solidFill>
                  <a:srgbClr val="333333"/>
                </a:solidFill>
                <a:effectLst/>
                <a:latin typeface="inherit"/>
                <a:ea typeface="Calibri" panose="020F0502020204030204" pitchFamily="34" charset="0"/>
                <a:cs typeface="Times New Roman" panose="02020603050405020304" pitchFamily="18" charset="0"/>
              </a:rPr>
              <a:t>, and </a:t>
            </a:r>
            <a:r>
              <a:rPr lang="en-US" sz="1600" dirty="0" err="1">
                <a:solidFill>
                  <a:srgbClr val="333333"/>
                </a:solidFill>
                <a:effectLst/>
                <a:latin typeface="inherit"/>
                <a:ea typeface="Calibri" panose="020F0502020204030204" pitchFamily="34" charset="0"/>
                <a:cs typeface="Times New Roman" panose="02020603050405020304" pitchFamily="18" charset="0"/>
              </a:rPr>
              <a:t>ActiveListening</a:t>
            </a:r>
            <a:r>
              <a:rPr lang="en-US" sz="1600" dirty="0">
                <a:solidFill>
                  <a:srgbClr val="333333"/>
                </a:solidFill>
                <a:effectLst/>
                <a:latin typeface="inherit"/>
                <a:ea typeface="Calibri" panose="020F0502020204030204" pitchFamily="34" charset="0"/>
                <a:cs typeface="Times New Roman" panose="02020603050405020304" pitchFamily="18" charset="0"/>
              </a:rPr>
              <a:t>.</a:t>
            </a:r>
            <a:endParaRPr lang="en-US" sz="1600" dirty="0">
              <a:effectLst/>
              <a:latin typeface="inheri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9A3361E-9932-41FB-A5C6-091843736446}"/>
              </a:ext>
            </a:extLst>
          </p:cNvPr>
          <p:cNvSpPr txBox="1"/>
          <p:nvPr/>
        </p:nvSpPr>
        <p:spPr>
          <a:xfrm>
            <a:off x="881406" y="3451054"/>
            <a:ext cx="10553307" cy="1815882"/>
          </a:xfrm>
          <a:prstGeom prst="rect">
            <a:avLst/>
          </a:prstGeom>
          <a:noFill/>
        </p:spPr>
        <p:txBody>
          <a:bodyPr wrap="square">
            <a:spAutoFit/>
          </a:bodyPr>
          <a:lstStyle/>
          <a:p>
            <a:r>
              <a:rPr lang="en-US" sz="1600" dirty="0">
                <a:solidFill>
                  <a:srgbClr val="333333"/>
                </a:solidFill>
                <a:effectLst/>
                <a:latin typeface="inherit"/>
                <a:ea typeface="Calibri" panose="020F0502020204030204" pitchFamily="34" charset="0"/>
              </a:rPr>
              <a:t>6.  Convert categorical variables into dummy variables, and this also takes care of datatype change to int for all the object datatypes variables. </a:t>
            </a:r>
            <a:r>
              <a:rPr lang="en-US" sz="1600" b="1" dirty="0">
                <a:solidFill>
                  <a:srgbClr val="C00000"/>
                </a:solidFill>
                <a:effectLst/>
                <a:latin typeface="inherit"/>
                <a:ea typeface="Calibri" panose="020F0502020204030204" pitchFamily="34" charset="0"/>
              </a:rPr>
              <a:t>Paste your code here.</a:t>
            </a:r>
          </a:p>
          <a:p>
            <a:endParaRPr lang="en-US" sz="1600" dirty="0">
              <a:solidFill>
                <a:srgbClr val="333333"/>
              </a:solidFill>
              <a:latin typeface="inherit"/>
            </a:endParaRPr>
          </a:p>
          <a:p>
            <a:r>
              <a:rPr lang="en-US" sz="1600" dirty="0">
                <a:solidFill>
                  <a:srgbClr val="333333"/>
                </a:solidFill>
                <a:effectLst/>
                <a:latin typeface="inherit"/>
                <a:ea typeface="Calibri" panose="020F0502020204030204" pitchFamily="34" charset="0"/>
                <a:cs typeface="Times New Roman" panose="02020603050405020304" pitchFamily="18" charset="0"/>
              </a:rPr>
              <a:t>7.  Variable/feature selection is important to understand which features are useful in predicting a target variable. This helps select the correct features and eliminate those that do not help much with the prediction, thus improving a predictive model's efficiency and effectiveness. You can use “</a:t>
            </a:r>
            <a:r>
              <a:rPr lang="en-US" sz="1600" dirty="0" err="1">
                <a:solidFill>
                  <a:srgbClr val="333333"/>
                </a:solidFill>
                <a:effectLst/>
                <a:latin typeface="inherit"/>
                <a:ea typeface="Calibri" panose="020F0502020204030204" pitchFamily="34" charset="0"/>
                <a:cs typeface="Times New Roman" panose="02020603050405020304" pitchFamily="18" charset="0"/>
              </a:rPr>
              <a:t>SelectKBest</a:t>
            </a:r>
            <a:r>
              <a:rPr lang="en-US" sz="1600" dirty="0">
                <a:solidFill>
                  <a:srgbClr val="333333"/>
                </a:solidFill>
                <a:effectLst/>
                <a:latin typeface="inherit"/>
                <a:ea typeface="Calibri" panose="020F0502020204030204" pitchFamily="34" charset="0"/>
                <a:cs typeface="Times New Roman" panose="02020603050405020304" pitchFamily="18" charset="0"/>
              </a:rPr>
              <a:t>” from scikit-learn to identify important features. </a:t>
            </a:r>
            <a:r>
              <a:rPr lang="en-US" sz="1600" dirty="0">
                <a:solidFill>
                  <a:srgbClr val="C00000"/>
                </a:solidFill>
                <a:effectLst/>
                <a:latin typeface="inherit"/>
                <a:ea typeface="Calibri" panose="020F0502020204030204" pitchFamily="34" charset="0"/>
              </a:rPr>
              <a:t>Paste your code here.</a:t>
            </a:r>
            <a:endParaRPr lang="en-US" dirty="0">
              <a:solidFill>
                <a:srgbClr val="C00000"/>
              </a:solidFill>
            </a:endParaRPr>
          </a:p>
        </p:txBody>
      </p:sp>
      <p:sp>
        <p:nvSpPr>
          <p:cNvPr id="7" name="TextBox 6">
            <a:extLst>
              <a:ext uri="{FF2B5EF4-FFF2-40B4-BE49-F238E27FC236}">
                <a16:creationId xmlns:a16="http://schemas.microsoft.com/office/drawing/2014/main" id="{09265E45-BD2B-42EC-8A11-0DDA01D1D8C8}"/>
              </a:ext>
            </a:extLst>
          </p:cNvPr>
          <p:cNvSpPr txBox="1"/>
          <p:nvPr/>
        </p:nvSpPr>
        <p:spPr>
          <a:xfrm>
            <a:off x="749430" y="5473164"/>
            <a:ext cx="10685283" cy="646331"/>
          </a:xfrm>
          <a:prstGeom prst="rect">
            <a:avLst/>
          </a:prstGeom>
          <a:noFill/>
        </p:spPr>
        <p:txBody>
          <a:bodyPr wrap="square">
            <a:spAutoFit/>
          </a:bodyPr>
          <a:lstStyle/>
          <a:p>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C4.</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Provide a copy of the cleaned data set.</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2127762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C868D4-081A-47BE-9F52-A2AD959E05E1}"/>
              </a:ext>
            </a:extLst>
          </p:cNvPr>
          <p:cNvSpPr txBox="1"/>
          <p:nvPr/>
        </p:nvSpPr>
        <p:spPr>
          <a:xfrm>
            <a:off x="1051087" y="615316"/>
            <a:ext cx="10119675" cy="3920176"/>
          </a:xfrm>
          <a:prstGeom prst="rect">
            <a:avLst/>
          </a:prstGeom>
          <a:noFill/>
        </p:spPr>
        <p:txBody>
          <a:bodyPr wrap="square">
            <a:spAutoFit/>
          </a:bodyPr>
          <a:lstStyle/>
          <a:p>
            <a:pPr marL="0" marR="0" fontAlgn="base">
              <a:lnSpc>
                <a:spcPct val="107000"/>
              </a:lnSpc>
              <a:spcBef>
                <a:spcPts val="0"/>
              </a:spcBef>
              <a:spcAft>
                <a:spcPts val="0"/>
              </a:spcAft>
            </a:pP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Part IV: Analysis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D</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Perform the data analysis and report on the results by doing the following: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11480" marR="0" indent="-182880" fontAlgn="base">
              <a:lnSpc>
                <a:spcPct val="107000"/>
              </a:lnSpc>
              <a:spcBef>
                <a:spcPts val="0"/>
              </a:spcBef>
              <a:spcAft>
                <a:spcPts val="0"/>
              </a:spcAft>
            </a:pP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pPr marL="411480" marR="0" indent="-18288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D1</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Split the data into training and test data sets and provide the file(s).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11480" marR="0" indent="-182880" fontAlgn="base">
              <a:lnSpc>
                <a:spcPct val="107000"/>
              </a:lnSpc>
              <a:spcBef>
                <a:spcPts val="0"/>
              </a:spcBef>
              <a:spcAft>
                <a:spcPts val="0"/>
              </a:spcAft>
            </a:pPr>
            <a:endParaRPr lang="en-US" sz="1800" dirty="0">
              <a:effectLst/>
              <a:latin typeface="Lato" panose="020F0502020204030203" pitchFamily="34" charset="0"/>
              <a:ea typeface="Times New Roman" panose="02020603050405020304" pitchFamily="18" charset="0"/>
              <a:cs typeface="Times New Roman" panose="02020603050405020304" pitchFamily="18" charset="0"/>
            </a:endParaRPr>
          </a:p>
          <a:p>
            <a:pPr marL="514350" marR="0" indent="-285750" fontAlgn="base">
              <a:lnSpc>
                <a:spcPct val="107000"/>
              </a:lnSpc>
              <a:spcBef>
                <a:spcPts val="0"/>
              </a:spcBef>
              <a:spcAft>
                <a:spcPts val="0"/>
              </a:spcAft>
              <a:buFont typeface="Arial" panose="020B0604020202020204" pitchFamily="34" charset="0"/>
              <a:buChar char="•"/>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You can use the </a:t>
            </a:r>
            <a:r>
              <a:rPr lang="en-US" sz="1800" i="1" dirty="0" err="1">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train_test_split</a:t>
            </a:r>
            <a:r>
              <a:rPr lang="en-US" sz="1800" i="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 library </a:t>
            </a:r>
            <a:r>
              <a:rPr lang="en-US" sz="1800" dirty="0">
                <a:effectLst/>
                <a:latin typeface="Lato" panose="020F0502020204030203" pitchFamily="34" charset="0"/>
                <a:ea typeface="Times New Roman" panose="02020603050405020304" pitchFamily="18" charset="0"/>
                <a:cs typeface="Times New Roman" panose="02020603050405020304" pitchFamily="18" charset="0"/>
              </a:rPr>
              <a:t>from</a:t>
            </a:r>
            <a:r>
              <a:rPr lang="en-US" sz="1800" i="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i="1" dirty="0" err="1">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sklearn.model_selection</a:t>
            </a:r>
            <a:r>
              <a:rPr lang="en-US" sz="1800" i="1"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 </a:t>
            </a:r>
            <a:r>
              <a:rPr lang="en-US" sz="1800" dirty="0">
                <a:effectLst/>
                <a:latin typeface="Lato" panose="020F0502020204030203" pitchFamily="34" charset="0"/>
                <a:ea typeface="Times New Roman" panose="02020603050405020304" pitchFamily="18" charset="0"/>
                <a:cs typeface="Times New Roman" panose="02020603050405020304" pitchFamily="18" charset="0"/>
              </a:rPr>
              <a:t>to split the data into 80% training and 20% testing data sets. </a:t>
            </a:r>
          </a:p>
          <a:p>
            <a:pPr marL="514350" marR="0" indent="-285750" fontAlgn="base">
              <a:lnSpc>
                <a:spcPct val="107000"/>
              </a:lnSpc>
              <a:spcBef>
                <a:spcPts val="0"/>
              </a:spcBef>
              <a:spcAft>
                <a:spcPts val="0"/>
              </a:spcAft>
              <a:buFont typeface="Arial" panose="020B0604020202020204" pitchFamily="34" charset="0"/>
              <a:buChar char="•"/>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The model is trained on the training data set. </a:t>
            </a:r>
            <a:endParaRPr lang="en-US" dirty="0">
              <a:latin typeface="Lato" panose="020F0502020204030203" pitchFamily="34" charset="0"/>
              <a:ea typeface="Times New Roman" panose="02020603050405020304" pitchFamily="18" charset="0"/>
              <a:cs typeface="Times New Roman" panose="02020603050405020304" pitchFamily="18" charset="0"/>
            </a:endParaRPr>
          </a:p>
          <a:p>
            <a:pPr marL="514350" marR="0" indent="-285750" fontAlgn="base">
              <a:lnSpc>
                <a:spcPct val="107000"/>
              </a:lnSpc>
              <a:spcBef>
                <a:spcPts val="0"/>
              </a:spcBef>
              <a:spcAft>
                <a:spcPts val="0"/>
              </a:spcAft>
              <a:buFont typeface="Arial" panose="020B0604020202020204" pitchFamily="34" charset="0"/>
              <a:buChar char="•"/>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The model is evaluated on the testing data set. This approach is also called hold-out validation. </a:t>
            </a:r>
          </a:p>
          <a:p>
            <a:pPr marL="514350" marR="0" indent="-285750" fontAlgn="base">
              <a:lnSpc>
                <a:spcPct val="107000"/>
              </a:lnSpc>
              <a:spcBef>
                <a:spcPts val="0"/>
              </a:spcBef>
              <a:spcAft>
                <a:spcPts val="0"/>
              </a:spcAft>
              <a:buFont typeface="Arial" panose="020B0604020202020204" pitchFamily="34" charset="0"/>
              <a:buChar char="•"/>
            </a:pPr>
            <a:r>
              <a:rPr lang="en-US" sz="1800" dirty="0">
                <a:effectLst/>
                <a:latin typeface="Lato" panose="020F0502020204030203" pitchFamily="34" charset="0"/>
                <a:ea typeface="Times New Roman" panose="02020603050405020304" pitchFamily="18" charset="0"/>
                <a:cs typeface="Times New Roman" panose="02020603050405020304" pitchFamily="18" charset="0"/>
              </a:rPr>
              <a:t>This is to ensure the model has similar accuracy when predicting unseen data (new data sets that the model has not seen before during the training). </a:t>
            </a:r>
          </a:p>
          <a:p>
            <a:pPr marL="411480" marR="0" indent="-182880" fontAlgn="base">
              <a:lnSpc>
                <a:spcPct val="107000"/>
              </a:lnSpc>
              <a:spcBef>
                <a:spcPts val="0"/>
              </a:spcBef>
              <a:spcAft>
                <a:spcPts val="0"/>
              </a:spcAft>
            </a:pPr>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6496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11D89D-E49E-456D-89C5-118A22DF6FED}"/>
              </a:ext>
            </a:extLst>
          </p:cNvPr>
          <p:cNvPicPr>
            <a:picLocks noChangeAspect="1"/>
          </p:cNvPicPr>
          <p:nvPr/>
        </p:nvPicPr>
        <p:blipFill>
          <a:blip r:embed="rId2"/>
          <a:stretch>
            <a:fillRect/>
          </a:stretch>
        </p:blipFill>
        <p:spPr>
          <a:xfrm>
            <a:off x="860983" y="1244337"/>
            <a:ext cx="10319206" cy="4835952"/>
          </a:xfrm>
          <a:prstGeom prst="rect">
            <a:avLst/>
          </a:prstGeom>
        </p:spPr>
      </p:pic>
      <p:sp>
        <p:nvSpPr>
          <p:cNvPr id="6" name="TextBox 5">
            <a:extLst>
              <a:ext uri="{FF2B5EF4-FFF2-40B4-BE49-F238E27FC236}">
                <a16:creationId xmlns:a16="http://schemas.microsoft.com/office/drawing/2014/main" id="{0CBFA3D4-D4D6-4E8B-929D-2AF876804BC8}"/>
              </a:ext>
            </a:extLst>
          </p:cNvPr>
          <p:cNvSpPr txBox="1"/>
          <p:nvPr/>
        </p:nvSpPr>
        <p:spPr>
          <a:xfrm>
            <a:off x="735293" y="674017"/>
            <a:ext cx="6721309" cy="461665"/>
          </a:xfrm>
          <a:prstGeom prst="rect">
            <a:avLst/>
          </a:prstGeom>
          <a:solidFill>
            <a:schemeClr val="bg1">
              <a:lumMod val="95000"/>
            </a:schemeClr>
          </a:solidFill>
        </p:spPr>
        <p:txBody>
          <a:bodyPr wrap="square">
            <a:spAutoFit/>
          </a:bodyPr>
          <a:lstStyle/>
          <a:p>
            <a:pPr marR="0">
              <a:spcBef>
                <a:spcPts val="0"/>
              </a:spcBef>
            </a:pPr>
            <a:r>
              <a:rPr lang="en-US" sz="2400" dirty="0">
                <a:solidFill>
                  <a:srgbClr val="333333"/>
                </a:solidFill>
                <a:effectLst/>
                <a:latin typeface="inherit"/>
                <a:ea typeface="Calibri" panose="020F0502020204030204" pitchFamily="34" charset="0"/>
                <a:cs typeface="Times New Roman" panose="02020603050405020304" pitchFamily="18" charset="0"/>
              </a:rPr>
              <a:t>Code to split the data into training and testing sets</a:t>
            </a:r>
            <a:endParaRPr lang="en-US" sz="2400" dirty="0">
              <a:effectLst/>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0790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62C5C1-F129-41CD-8DF5-D34F49F580B6}"/>
              </a:ext>
            </a:extLst>
          </p:cNvPr>
          <p:cNvSpPr txBox="1"/>
          <p:nvPr/>
        </p:nvSpPr>
        <p:spPr>
          <a:xfrm>
            <a:off x="1338606" y="811146"/>
            <a:ext cx="9624767" cy="30162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Task 2: Create a data mining report using predictive and data mining models.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Implement predictive data mining models using Decision Trees, Random Forests, or advanced Regression (i.e., lasso or ridge).</a:t>
            </a: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mn-cs"/>
              </a:rPr>
              <a:t>Prediction is used when the output is </a:t>
            </a:r>
            <a:r>
              <a:rPr lang="en-US" sz="1600" dirty="0">
                <a:solidFill>
                  <a:srgbClr val="0070C0"/>
                </a:solidFill>
                <a:latin typeface="Calibri" panose="020F0502020204030204" pitchFamily="34" charset="0"/>
                <a:ea typeface="Calibri" panose="020F0502020204030204" pitchFamily="34" charset="0"/>
              </a:rPr>
              <a:t>numerical</a:t>
            </a:r>
            <a:r>
              <a:rPr kumimoji="0" lang="en-US" sz="160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mn-cs"/>
              </a:rPr>
              <a:t> rather than categorical. Continuous numerical data do not have a set value range, e.g., time series data.</a:t>
            </a: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mn-cs"/>
              </a:rPr>
              <a:t>Prefer to predict a numeric variable with Random Forest Regressor, not Random Forest Classifier.</a:t>
            </a: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srgbClr val="333333"/>
                </a:solidFill>
                <a:effectLst/>
                <a:uLnTx/>
                <a:uFillTx/>
                <a:latin typeface="Inherit"/>
                <a:ea typeface="Calibri" panose="020F0502020204030204" pitchFamily="34" charset="0"/>
                <a:cs typeface="Times New Roman" panose="02020603050405020304" pitchFamily="18" charset="0"/>
              </a:rPr>
              <a:t>Evaluate data mining model performance for precision and accuracy.</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Analyze, summarize, and discuss the implication of your work.</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Write the report of your analysis and do a Panopto video recording of your report.</a:t>
            </a:r>
          </a:p>
          <a:p>
            <a:pPr marL="342900" marR="0" lvl="0" indent="-342900" algn="l" defTabSz="457200" rtl="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Submit all necessary documents.</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Times New Roman" panose="02020603050405020304" pitchFamily="18" charset="0"/>
              </a:rPr>
              <a:t>Schedule a time with your CI if you need help. We wish you success and a great learning experience!</a:t>
            </a:r>
            <a:r>
              <a:rPr kumimoji="0" lang="en-US" sz="16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1597338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550E9C-056D-4246-9982-D7A2EF631A8F}"/>
              </a:ext>
            </a:extLst>
          </p:cNvPr>
          <p:cNvSpPr txBox="1"/>
          <p:nvPr/>
        </p:nvSpPr>
        <p:spPr>
          <a:xfrm>
            <a:off x="1371600" y="729734"/>
            <a:ext cx="6115050" cy="369332"/>
          </a:xfrm>
          <a:prstGeom prst="rect">
            <a:avLst/>
          </a:prstGeom>
          <a:noFill/>
        </p:spPr>
        <p:txBody>
          <a:bodyPr wrap="square">
            <a:spAutoFit/>
          </a:bodyPr>
          <a:lstStyle/>
          <a:p>
            <a:r>
              <a:rPr lang="en-US" b="1" dirty="0"/>
              <a:t>R Code to split the data</a:t>
            </a:r>
          </a:p>
        </p:txBody>
      </p:sp>
      <p:sp>
        <p:nvSpPr>
          <p:cNvPr id="5" name="TextBox 4">
            <a:extLst>
              <a:ext uri="{FF2B5EF4-FFF2-40B4-BE49-F238E27FC236}">
                <a16:creationId xmlns:a16="http://schemas.microsoft.com/office/drawing/2014/main" id="{CD60E88E-63F0-406C-9778-6326C0D671C4}"/>
              </a:ext>
            </a:extLst>
          </p:cNvPr>
          <p:cNvSpPr txBox="1"/>
          <p:nvPr/>
        </p:nvSpPr>
        <p:spPr>
          <a:xfrm>
            <a:off x="1096946" y="1314355"/>
            <a:ext cx="10373003" cy="3416320"/>
          </a:xfrm>
          <a:prstGeom prst="rect">
            <a:avLst/>
          </a:prstGeom>
          <a:noFill/>
        </p:spPr>
        <p:txBody>
          <a:bodyPr wrap="square">
            <a:spAutoFit/>
          </a:bodyPr>
          <a:lstStyle/>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i="1" dirty="0" err="1">
                <a:solidFill>
                  <a:srgbClr val="000000"/>
                </a:solidFill>
                <a:effectLst/>
                <a:latin typeface="Lato" panose="020F0502020204030203" pitchFamily="34" charset="0"/>
                <a:ea typeface="Times New Roman" panose="02020603050405020304" pitchFamily="18" charset="0"/>
                <a:cs typeface="Times New Roman" panose="02020603050405020304" pitchFamily="18" charset="0"/>
              </a:rPr>
              <a:t>x</a:t>
            </a:r>
            <a:r>
              <a:rPr lang="en-US" i="1" dirty="0" err="1">
                <a:solidFill>
                  <a:srgbClr val="000000"/>
                </a:solidFill>
                <a:effectLst/>
                <a:latin typeface="Inherit"/>
                <a:ea typeface="Times New Roman" panose="02020603050405020304" pitchFamily="18" charset="0"/>
                <a:cs typeface="Times New Roman" panose="02020603050405020304" pitchFamily="18" charset="0"/>
              </a:rPr>
              <a:t>_train</a:t>
            </a:r>
            <a:r>
              <a:rPr lang="en-US" i="1" dirty="0">
                <a:solidFill>
                  <a:srgbClr val="000000"/>
                </a:solidFill>
                <a:effectLst/>
                <a:latin typeface="Inherit"/>
                <a:ea typeface="Times New Roman" panose="02020603050405020304" pitchFamily="18" charset="0"/>
                <a:cs typeface="Times New Roman" panose="02020603050405020304" pitchFamily="18" charset="0"/>
              </a:rPr>
              <a:t>, </a:t>
            </a:r>
            <a:r>
              <a:rPr lang="en-US" i="1" dirty="0" err="1">
                <a:solidFill>
                  <a:srgbClr val="000000"/>
                </a:solidFill>
                <a:effectLst/>
                <a:latin typeface="Inherit"/>
                <a:ea typeface="Times New Roman" panose="02020603050405020304" pitchFamily="18" charset="0"/>
                <a:cs typeface="Times New Roman" panose="02020603050405020304" pitchFamily="18" charset="0"/>
              </a:rPr>
              <a:t>x_test</a:t>
            </a:r>
            <a:r>
              <a:rPr lang="en-US" i="1" dirty="0">
                <a:solidFill>
                  <a:srgbClr val="000000"/>
                </a:solidFill>
                <a:effectLst/>
                <a:latin typeface="Inherit"/>
                <a:ea typeface="Times New Roman" panose="02020603050405020304" pitchFamily="18" charset="0"/>
                <a:cs typeface="Times New Roman" panose="02020603050405020304" pitchFamily="18" charset="0"/>
              </a:rPr>
              <a:t>, </a:t>
            </a:r>
            <a:r>
              <a:rPr lang="en-US" i="1" dirty="0" err="1">
                <a:solidFill>
                  <a:srgbClr val="000000"/>
                </a:solidFill>
                <a:effectLst/>
                <a:latin typeface="Inherit"/>
                <a:ea typeface="Times New Roman" panose="02020603050405020304" pitchFamily="18" charset="0"/>
                <a:cs typeface="Times New Roman" panose="02020603050405020304" pitchFamily="18" charset="0"/>
              </a:rPr>
              <a:t>y_train</a:t>
            </a:r>
            <a:r>
              <a:rPr lang="en-US" i="1" dirty="0">
                <a:solidFill>
                  <a:srgbClr val="000000"/>
                </a:solidFill>
                <a:effectLst/>
                <a:latin typeface="Inherit"/>
                <a:ea typeface="Times New Roman" panose="02020603050405020304" pitchFamily="18" charset="0"/>
                <a:cs typeface="Times New Roman" panose="02020603050405020304" pitchFamily="18" charset="0"/>
              </a:rPr>
              <a:t>, </a:t>
            </a:r>
            <a:r>
              <a:rPr lang="en-US" i="1" dirty="0" err="1">
                <a:solidFill>
                  <a:srgbClr val="000000"/>
                </a:solidFill>
                <a:effectLst/>
                <a:latin typeface="Inherit"/>
                <a:ea typeface="Times New Roman" panose="02020603050405020304" pitchFamily="18" charset="0"/>
                <a:cs typeface="Times New Roman" panose="02020603050405020304" pitchFamily="18" charset="0"/>
              </a:rPr>
              <a:t>y_test</a:t>
            </a:r>
            <a:r>
              <a:rPr lang="en-US" i="1" dirty="0">
                <a:solidFill>
                  <a:srgbClr val="000000"/>
                </a:solidFill>
                <a:effectLst/>
                <a:latin typeface="Inherit"/>
                <a:ea typeface="Times New Roman" panose="02020603050405020304" pitchFamily="18" charset="0"/>
                <a:cs typeface="Times New Roman" panose="02020603050405020304" pitchFamily="18" charset="0"/>
              </a:rPr>
              <a:t> = </a:t>
            </a:r>
            <a:r>
              <a:rPr lang="en-US" b="1" i="1" dirty="0" err="1">
                <a:solidFill>
                  <a:srgbClr val="000000"/>
                </a:solidFill>
                <a:effectLst/>
                <a:latin typeface="Inherit"/>
                <a:ea typeface="Times New Roman" panose="02020603050405020304" pitchFamily="18" charset="0"/>
                <a:cs typeface="Times New Roman" panose="02020603050405020304" pitchFamily="18" charset="0"/>
              </a:rPr>
              <a:t>sklearn.model_selection.train_test_split</a:t>
            </a:r>
            <a:r>
              <a:rPr lang="en-US" i="1" dirty="0">
                <a:solidFill>
                  <a:srgbClr val="000000"/>
                </a:solidFill>
                <a:effectLst/>
                <a:latin typeface="Inherit"/>
                <a:ea typeface="Times New Roman" panose="02020603050405020304" pitchFamily="18" charset="0"/>
                <a:cs typeface="Times New Roman" panose="02020603050405020304" pitchFamily="18" charset="0"/>
              </a:rPr>
              <a:t>(X, </a:t>
            </a:r>
            <a:r>
              <a:rPr lang="en-US" i="1" dirty="0" err="1">
                <a:solidFill>
                  <a:srgbClr val="000000"/>
                </a:solidFill>
                <a:effectLst/>
                <a:latin typeface="Inherit"/>
                <a:ea typeface="Times New Roman" panose="02020603050405020304" pitchFamily="18" charset="0"/>
                <a:cs typeface="Times New Roman" panose="02020603050405020304" pitchFamily="18" charset="0"/>
              </a:rPr>
              <a:t>yrandom_state</a:t>
            </a:r>
            <a:r>
              <a:rPr lang="en-US" i="1" dirty="0">
                <a:solidFill>
                  <a:srgbClr val="000000"/>
                </a:solidFill>
                <a:effectLst/>
                <a:latin typeface="Inherit"/>
                <a:ea typeface="Times New Roman" panose="02020603050405020304" pitchFamily="18" charset="0"/>
                <a:cs typeface="Times New Roman" panose="02020603050405020304" pitchFamily="18" charset="0"/>
              </a:rPr>
              <a:t>=0, </a:t>
            </a:r>
            <a:r>
              <a:rPr lang="en-US" i="1" dirty="0" err="1">
                <a:solidFill>
                  <a:srgbClr val="000000"/>
                </a:solidFill>
                <a:effectLst/>
                <a:latin typeface="Inherit"/>
                <a:ea typeface="Times New Roman" panose="02020603050405020304" pitchFamily="18" charset="0"/>
                <a:cs typeface="Times New Roman" panose="02020603050405020304" pitchFamily="18" charset="0"/>
              </a:rPr>
              <a:t>train_size</a:t>
            </a:r>
            <a:r>
              <a:rPr lang="en-US" i="1" dirty="0">
                <a:solidFill>
                  <a:srgbClr val="000000"/>
                </a:solidFill>
                <a:effectLst/>
                <a:latin typeface="Inherit"/>
                <a:ea typeface="Times New Roman" panose="02020603050405020304" pitchFamily="18" charset="0"/>
                <a:cs typeface="Times New Roman" panose="02020603050405020304" pitchFamily="18" charset="0"/>
              </a:rPr>
              <a:t>=0.8,test_size = 0.2)</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a:effectLst/>
                <a:latin typeface="Inherit"/>
                <a:ea typeface="Times New Roman" panose="02020603050405020304" pitchFamily="18" charset="0"/>
                <a:cs typeface="Times New Roman" panose="02020603050405020304" pitchFamily="18" charset="0"/>
              </a:rPr>
              <a:t> </a:t>
            </a:r>
            <a:endParaRPr lang="en-US" dirty="0">
              <a:effectLst/>
              <a:latin typeface="Inherit"/>
              <a:ea typeface="Calibri" panose="020F0502020204030204" pitchFamily="34" charset="0"/>
              <a:cs typeface="Times New Roman" panose="02020603050405020304" pitchFamily="18" charset="0"/>
            </a:endParaRPr>
          </a:p>
          <a:p>
            <a:pPr marL="0" marR="0">
              <a:spcBef>
                <a:spcPts val="0"/>
              </a:spcBef>
              <a:spcAft>
                <a:spcPts val="0"/>
              </a:spcAft>
            </a:pPr>
            <a:r>
              <a:rPr lang="en-US" i="1" dirty="0">
                <a:solidFill>
                  <a:srgbClr val="000000"/>
                </a:solidFill>
                <a:effectLst/>
                <a:latin typeface="Inherit"/>
                <a:ea typeface="Times New Roman" panose="02020603050405020304" pitchFamily="18" charset="0"/>
              </a:rPr>
              <a:t>Save the split data components into CSV files and they </a:t>
            </a:r>
            <a:r>
              <a:rPr lang="en-US" dirty="0">
                <a:solidFill>
                  <a:srgbClr val="000000"/>
                </a:solidFill>
                <a:effectLst/>
                <a:latin typeface="Inherit"/>
                <a:ea typeface="Times New Roman" panose="02020603050405020304" pitchFamily="18" charset="0"/>
              </a:rPr>
              <a:t>would be loaded into the assessment tool for D209 Task2</a:t>
            </a:r>
            <a:endParaRPr lang="en-US" dirty="0">
              <a:effectLst/>
              <a:latin typeface="Inherit"/>
              <a:ea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err="1">
                <a:solidFill>
                  <a:srgbClr val="000000"/>
                </a:solidFill>
                <a:effectLst/>
                <a:latin typeface="Inherit"/>
                <a:ea typeface="Times New Roman" panose="02020603050405020304" pitchFamily="18" charset="0"/>
                <a:cs typeface="Times New Roman" panose="02020603050405020304" pitchFamily="18" charset="0"/>
              </a:rPr>
              <a:t>x_test.to_csv</a:t>
            </a:r>
            <a:r>
              <a:rPr lang="en-US" i="1" dirty="0">
                <a:solidFill>
                  <a:srgbClr val="000000"/>
                </a:solidFill>
                <a:effectLst/>
                <a:latin typeface="Inherit"/>
                <a:ea typeface="Times New Roman" panose="02020603050405020304" pitchFamily="18" charset="0"/>
                <a:cs typeface="Times New Roman" panose="02020603050405020304" pitchFamily="18" charset="0"/>
              </a:rPr>
              <a:t>(r'x_test_file_t2.csv',index=False)</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a:effectLst/>
                <a:latin typeface="Inherit"/>
                <a:ea typeface="Times New Roman" panose="02020603050405020304" pitchFamily="18" charset="0"/>
                <a:cs typeface="Times New Roman" panose="02020603050405020304" pitchFamily="18" charset="0"/>
              </a:rPr>
              <a:t> </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err="1">
                <a:solidFill>
                  <a:srgbClr val="000000"/>
                </a:solidFill>
                <a:effectLst/>
                <a:latin typeface="Inherit"/>
                <a:ea typeface="Times New Roman" panose="02020603050405020304" pitchFamily="18" charset="0"/>
                <a:cs typeface="Times New Roman" panose="02020603050405020304" pitchFamily="18" charset="0"/>
              </a:rPr>
              <a:t>y_test.to_csv</a:t>
            </a:r>
            <a:r>
              <a:rPr lang="en-US" i="1" dirty="0">
                <a:solidFill>
                  <a:srgbClr val="000000"/>
                </a:solidFill>
                <a:effectLst/>
                <a:latin typeface="Inherit"/>
                <a:ea typeface="Times New Roman" panose="02020603050405020304" pitchFamily="18" charset="0"/>
                <a:cs typeface="Times New Roman" panose="02020603050405020304" pitchFamily="18" charset="0"/>
              </a:rPr>
              <a:t>(r'y_test_file_t2.csv',index=False)</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a:effectLst/>
                <a:latin typeface="Inherit"/>
                <a:ea typeface="Times New Roman" panose="02020603050405020304" pitchFamily="18" charset="0"/>
                <a:cs typeface="Times New Roman" panose="02020603050405020304" pitchFamily="18" charset="0"/>
              </a:rPr>
              <a:t> </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err="1">
                <a:solidFill>
                  <a:srgbClr val="000000"/>
                </a:solidFill>
                <a:effectLst/>
                <a:latin typeface="Inherit"/>
                <a:ea typeface="Times New Roman" panose="02020603050405020304" pitchFamily="18" charset="0"/>
                <a:cs typeface="Times New Roman" panose="02020603050405020304" pitchFamily="18" charset="0"/>
              </a:rPr>
              <a:t>x_train.to_csv</a:t>
            </a:r>
            <a:r>
              <a:rPr lang="en-US" i="1" dirty="0">
                <a:solidFill>
                  <a:srgbClr val="000000"/>
                </a:solidFill>
                <a:effectLst/>
                <a:latin typeface="Inherit"/>
                <a:ea typeface="Times New Roman" panose="02020603050405020304" pitchFamily="18" charset="0"/>
                <a:cs typeface="Times New Roman" panose="02020603050405020304" pitchFamily="18" charset="0"/>
              </a:rPr>
              <a:t>(r'x_train_file_t2.csv',index=False)</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a:effectLst/>
                <a:latin typeface="Inherit"/>
                <a:ea typeface="Times New Roman" panose="02020603050405020304" pitchFamily="18" charset="0"/>
                <a:cs typeface="Times New Roman" panose="02020603050405020304" pitchFamily="18" charset="0"/>
              </a:rPr>
              <a:t> </a:t>
            </a:r>
            <a:endParaRPr lang="en-US" dirty="0">
              <a:effectLst/>
              <a:latin typeface="Inherit"/>
              <a:ea typeface="Calibri" panose="020F0502020204030204" pitchFamily="34" charset="0"/>
              <a:cs typeface="Times New Roman" panose="02020603050405020304" pitchFamily="18" charset="0"/>
            </a:endParaRPr>
          </a:p>
          <a:p>
            <a:pPr marL="0" marR="0" fontAlgn="base" latinLnBrk="1">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i="1" dirty="0" err="1">
                <a:solidFill>
                  <a:srgbClr val="000000"/>
                </a:solidFill>
                <a:effectLst/>
                <a:latin typeface="Inherit"/>
                <a:ea typeface="Times New Roman" panose="02020603050405020304" pitchFamily="18" charset="0"/>
                <a:cs typeface="Times New Roman" panose="02020603050405020304" pitchFamily="18" charset="0"/>
              </a:rPr>
              <a:t>y_train.to_csv</a:t>
            </a:r>
            <a:r>
              <a:rPr lang="en-US" i="1" dirty="0">
                <a:solidFill>
                  <a:srgbClr val="000000"/>
                </a:solidFill>
                <a:effectLst/>
                <a:latin typeface="Inherit"/>
                <a:ea typeface="Times New Roman" panose="02020603050405020304" pitchFamily="18" charset="0"/>
                <a:cs typeface="Times New Roman" panose="02020603050405020304" pitchFamily="18" charset="0"/>
              </a:rPr>
              <a:t>(r'y_train_file_t2.csv',index=False)</a:t>
            </a:r>
            <a:endParaRPr lang="en-US" dirty="0">
              <a:effectLst/>
              <a:latin typeface="Inheri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653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7FA60D-3BBB-4B86-8BA4-59701C042AE5}"/>
              </a:ext>
            </a:extLst>
          </p:cNvPr>
          <p:cNvSpPr txBox="1"/>
          <p:nvPr/>
        </p:nvSpPr>
        <p:spPr>
          <a:xfrm>
            <a:off x="645735" y="688571"/>
            <a:ext cx="5450265" cy="369332"/>
          </a:xfrm>
          <a:prstGeom prst="rect">
            <a:avLst/>
          </a:prstGeom>
          <a:solidFill>
            <a:schemeClr val="bg1">
              <a:lumMod val="95000"/>
            </a:schemeClr>
          </a:solidFill>
        </p:spPr>
        <p:txBody>
          <a:bodyPr wrap="square">
            <a:spAutoFit/>
          </a:bodyPr>
          <a:lstStyle/>
          <a:p>
            <a:pPr marR="0">
              <a:spcBef>
                <a:spcPts val="0"/>
              </a:spcBef>
            </a:pPr>
            <a:r>
              <a:rPr lang="en-US"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Code to export the training and testing data sets.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2F82C5B-BF3D-4A3E-A84A-F167D4766FFA}"/>
              </a:ext>
            </a:extLst>
          </p:cNvPr>
          <p:cNvPicPr>
            <a:picLocks noChangeAspect="1"/>
          </p:cNvPicPr>
          <p:nvPr/>
        </p:nvPicPr>
        <p:blipFill>
          <a:blip r:embed="rId2"/>
          <a:stretch>
            <a:fillRect/>
          </a:stretch>
        </p:blipFill>
        <p:spPr>
          <a:xfrm>
            <a:off x="925884" y="1198700"/>
            <a:ext cx="6776941" cy="1484865"/>
          </a:xfrm>
          <a:prstGeom prst="rect">
            <a:avLst/>
          </a:prstGeom>
        </p:spPr>
      </p:pic>
      <p:sp>
        <p:nvSpPr>
          <p:cNvPr id="8" name="TextBox 7">
            <a:extLst>
              <a:ext uri="{FF2B5EF4-FFF2-40B4-BE49-F238E27FC236}">
                <a16:creationId xmlns:a16="http://schemas.microsoft.com/office/drawing/2014/main" id="{D8C67BE3-1CB2-497C-93FF-1F75C98BC768}"/>
              </a:ext>
            </a:extLst>
          </p:cNvPr>
          <p:cNvSpPr txBox="1"/>
          <p:nvPr/>
        </p:nvSpPr>
        <p:spPr>
          <a:xfrm>
            <a:off x="1053478" y="2961407"/>
            <a:ext cx="4476606" cy="369332"/>
          </a:xfrm>
          <a:prstGeom prst="rect">
            <a:avLst/>
          </a:prstGeom>
          <a:noFill/>
        </p:spPr>
        <p:txBody>
          <a:bodyPr wrap="square">
            <a:spAutoFit/>
          </a:bodyPr>
          <a:lstStyle/>
          <a:p>
            <a:pPr marR="0">
              <a:spcBef>
                <a:spcPts val="0"/>
              </a:spcBef>
            </a:pPr>
            <a:r>
              <a:rPr lang="en-US"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The exported files are available as: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92A64DD0-694E-46BA-AEB7-48463B54FFE0}"/>
              </a:ext>
            </a:extLst>
          </p:cNvPr>
          <p:cNvGraphicFramePr>
            <a:graphicFrameLocks noGrp="1"/>
          </p:cNvGraphicFramePr>
          <p:nvPr>
            <p:extLst>
              <p:ext uri="{D42A27DB-BD31-4B8C-83A1-F6EECF244321}">
                <p14:modId xmlns:p14="http://schemas.microsoft.com/office/powerpoint/2010/main" val="2291187891"/>
              </p:ext>
            </p:extLst>
          </p:nvPr>
        </p:nvGraphicFramePr>
        <p:xfrm>
          <a:off x="1053478" y="3391003"/>
          <a:ext cx="5937250" cy="1566865"/>
        </p:xfrm>
        <a:graphic>
          <a:graphicData uri="http://schemas.openxmlformats.org/drawingml/2006/table">
            <a:tbl>
              <a:tblPr firstRow="1" firstCol="1" bandRow="1"/>
              <a:tblGrid>
                <a:gridCol w="2968625">
                  <a:extLst>
                    <a:ext uri="{9D8B030D-6E8A-4147-A177-3AD203B41FA5}">
                      <a16:colId xmlns:a16="http://schemas.microsoft.com/office/drawing/2014/main" val="988854916"/>
                    </a:ext>
                  </a:extLst>
                </a:gridCol>
                <a:gridCol w="2968625">
                  <a:extLst>
                    <a:ext uri="{9D8B030D-6E8A-4147-A177-3AD203B41FA5}">
                      <a16:colId xmlns:a16="http://schemas.microsoft.com/office/drawing/2014/main" val="469655436"/>
                    </a:ext>
                  </a:extLst>
                </a:gridCol>
              </a:tblGrid>
              <a:tr h="0">
                <a:tc>
                  <a:txBody>
                    <a:bodyPr/>
                    <a:lstStyle/>
                    <a:p>
                      <a:pPr marL="0" marR="0">
                        <a:lnSpc>
                          <a:spcPct val="200000"/>
                        </a:lnSpc>
                        <a:spcBef>
                          <a:spcPts val="0"/>
                        </a:spcBef>
                        <a:spcAft>
                          <a:spcPts val="0"/>
                        </a:spcAft>
                      </a:pPr>
                      <a:r>
                        <a:rPr lang="en-US" sz="1200" b="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Data set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b="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File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797445"/>
                  </a:ext>
                </a:extLst>
              </a:tr>
              <a:tr h="74857">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X_train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X_train.csv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4023887"/>
                  </a:ext>
                </a:extLst>
              </a:tr>
              <a:tr h="0">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X_test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X_test.csv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0301945"/>
                  </a:ext>
                </a:extLst>
              </a:tr>
              <a:tr h="0">
                <a:tc>
                  <a:txBody>
                    <a:bodyPr/>
                    <a:lstStyle/>
                    <a:p>
                      <a:pPr marL="0" marR="0">
                        <a:lnSpc>
                          <a:spcPct val="200000"/>
                        </a:lnSpc>
                        <a:spcBef>
                          <a:spcPts val="0"/>
                        </a:spcBef>
                        <a:spcAft>
                          <a:spcPts val="0"/>
                        </a:spcAft>
                      </a:pPr>
                      <a:r>
                        <a:rPr lang="en-US" sz="1200" dirty="0" err="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y_train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y_train.csv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396543"/>
                  </a:ext>
                </a:extLst>
              </a:tr>
              <a:tr h="0">
                <a:tc>
                  <a:txBody>
                    <a:bodyPr/>
                    <a:lstStyle/>
                    <a:p>
                      <a:pPr marL="0" marR="0">
                        <a:lnSpc>
                          <a:spcPct val="200000"/>
                        </a:lnSpc>
                        <a:spcBef>
                          <a:spcPts val="0"/>
                        </a:spcBef>
                        <a:spcAft>
                          <a:spcPts val="0"/>
                        </a:spcAft>
                      </a:pPr>
                      <a:r>
                        <a:rPr lang="en-US" sz="12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y_test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y_test.csv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9679318"/>
                  </a:ext>
                </a:extLst>
              </a:tr>
            </a:tbl>
          </a:graphicData>
        </a:graphic>
      </p:graphicFrame>
    </p:spTree>
    <p:extLst>
      <p:ext uri="{BB962C8B-B14F-4D97-AF65-F5344CB8AC3E}">
        <p14:creationId xmlns:p14="http://schemas.microsoft.com/office/powerpoint/2010/main" val="3618375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51E0CBE-E848-425C-AB24-AA2B9EC666BC}"/>
              </a:ext>
            </a:extLst>
          </p:cNvPr>
          <p:cNvSpPr txBox="1"/>
          <p:nvPr/>
        </p:nvSpPr>
        <p:spPr>
          <a:xfrm>
            <a:off x="887766" y="781273"/>
            <a:ext cx="10564956" cy="2246769"/>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More Sample Codes to export the data:</a:t>
            </a: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You will write a code to export the training and testing data sets to a CSV file. Can use PA2 file format. PA2 is used by an application called STABCAL (Stability Calculation for Aqueous Systems).  Can use the to_ csv( ) to save or export file to csv in python. For working CSV files in python, there is an inbuilt module called csv.  See the link below:</a:t>
            </a: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2"/>
              </a:rPr>
              <a:t>https://www.geeksforgeeks.org/working-csv-files-python/</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B4C9B5A1-B1B4-44C3-BDB6-A66D18FC6A95}"/>
              </a:ext>
            </a:extLst>
          </p:cNvPr>
          <p:cNvPicPr>
            <a:picLocks noChangeAspect="1"/>
          </p:cNvPicPr>
          <p:nvPr/>
        </p:nvPicPr>
        <p:blipFill>
          <a:blip r:embed="rId3"/>
          <a:stretch>
            <a:fillRect/>
          </a:stretch>
        </p:blipFill>
        <p:spPr>
          <a:xfrm>
            <a:off x="931233" y="4239106"/>
            <a:ext cx="5946308" cy="1588127"/>
          </a:xfrm>
          <a:prstGeom prst="rect">
            <a:avLst/>
          </a:prstGeom>
        </p:spPr>
      </p:pic>
      <p:pic>
        <p:nvPicPr>
          <p:cNvPr id="7" name="Picture 6">
            <a:extLst>
              <a:ext uri="{FF2B5EF4-FFF2-40B4-BE49-F238E27FC236}">
                <a16:creationId xmlns:a16="http://schemas.microsoft.com/office/drawing/2014/main" id="{799E6901-B775-4956-A863-96246B9CE176}"/>
              </a:ext>
            </a:extLst>
          </p:cNvPr>
          <p:cNvPicPr>
            <a:picLocks noChangeAspect="1"/>
          </p:cNvPicPr>
          <p:nvPr/>
        </p:nvPicPr>
        <p:blipFill>
          <a:blip r:embed="rId4"/>
          <a:stretch>
            <a:fillRect/>
          </a:stretch>
        </p:blipFill>
        <p:spPr>
          <a:xfrm>
            <a:off x="7479329" y="2266727"/>
            <a:ext cx="3867150" cy="3810000"/>
          </a:xfrm>
          <a:prstGeom prst="rect">
            <a:avLst/>
          </a:prstGeom>
        </p:spPr>
      </p:pic>
      <p:pic>
        <p:nvPicPr>
          <p:cNvPr id="3" name="Picture 2">
            <a:extLst>
              <a:ext uri="{FF2B5EF4-FFF2-40B4-BE49-F238E27FC236}">
                <a16:creationId xmlns:a16="http://schemas.microsoft.com/office/drawing/2014/main" id="{3DF111DA-1EA9-49C1-BD03-BC87BF969F0B}"/>
              </a:ext>
            </a:extLst>
          </p:cNvPr>
          <p:cNvPicPr>
            <a:picLocks noChangeAspect="1"/>
          </p:cNvPicPr>
          <p:nvPr/>
        </p:nvPicPr>
        <p:blipFill>
          <a:blip r:embed="rId5"/>
          <a:stretch>
            <a:fillRect/>
          </a:stretch>
        </p:blipFill>
        <p:spPr>
          <a:xfrm>
            <a:off x="792976" y="2863653"/>
            <a:ext cx="6257925" cy="952500"/>
          </a:xfrm>
          <a:prstGeom prst="rect">
            <a:avLst/>
          </a:prstGeom>
        </p:spPr>
      </p:pic>
    </p:spTree>
    <p:extLst>
      <p:ext uri="{BB962C8B-B14F-4D97-AF65-F5344CB8AC3E}">
        <p14:creationId xmlns:p14="http://schemas.microsoft.com/office/powerpoint/2010/main" val="1761914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10663F-1CE4-451F-AB20-93C5562ADCF0}"/>
              </a:ext>
            </a:extLst>
          </p:cNvPr>
          <p:cNvSpPr txBox="1"/>
          <p:nvPr/>
        </p:nvSpPr>
        <p:spPr>
          <a:xfrm>
            <a:off x="741284" y="664904"/>
            <a:ext cx="10497845"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Why x-train, y-train, x-test, y-test?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5192D"/>
                </a:solidFill>
                <a:effectLst/>
                <a:uLnTx/>
                <a:uFillTx/>
                <a:latin typeface="inherit"/>
                <a:ea typeface="+mn-ea"/>
                <a:cs typeface="+mn-cs"/>
              </a:rPr>
              <a:t>First, you separate the columns into independent and dependent variables(or features and label). Then you split those variables into train and test sets.</a:t>
            </a:r>
          </a:p>
        </p:txBody>
      </p:sp>
      <p:pic>
        <p:nvPicPr>
          <p:cNvPr id="5" name="Picture 4">
            <a:extLst>
              <a:ext uri="{FF2B5EF4-FFF2-40B4-BE49-F238E27FC236}">
                <a16:creationId xmlns:a16="http://schemas.microsoft.com/office/drawing/2014/main" id="{32B468D0-9B54-4CA0-9A52-19E48AD00F05}"/>
              </a:ext>
            </a:extLst>
          </p:cNvPr>
          <p:cNvPicPr>
            <a:picLocks noChangeAspect="1"/>
          </p:cNvPicPr>
          <p:nvPr/>
        </p:nvPicPr>
        <p:blipFill>
          <a:blip r:embed="rId2"/>
          <a:stretch>
            <a:fillRect/>
          </a:stretch>
        </p:blipFill>
        <p:spPr>
          <a:xfrm>
            <a:off x="2365437" y="1588234"/>
            <a:ext cx="6343558" cy="3184022"/>
          </a:xfrm>
          <a:prstGeom prst="rect">
            <a:avLst/>
          </a:prstGeom>
        </p:spPr>
      </p:pic>
      <p:sp>
        <p:nvSpPr>
          <p:cNvPr id="6" name="TextBox 5">
            <a:extLst>
              <a:ext uri="{FF2B5EF4-FFF2-40B4-BE49-F238E27FC236}">
                <a16:creationId xmlns:a16="http://schemas.microsoft.com/office/drawing/2014/main" id="{92A623D4-9532-47C1-BF5D-BC374FE2B959}"/>
              </a:ext>
            </a:extLst>
          </p:cNvPr>
          <p:cNvSpPr txBox="1"/>
          <p:nvPr/>
        </p:nvSpPr>
        <p:spPr>
          <a:xfrm>
            <a:off x="702815" y="4772256"/>
            <a:ext cx="10786370"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If you need to work with independent and dependent variables</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 your analysis,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you will first separate the columns into independent and dependent variables. Then you split those variables into train and test sets.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You can label the independent variable x-train and the dependent variable  y-train for the training set;</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and x-test, y-test for the test set.  You will then end up with four files.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1566216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442FAD-C82E-4C92-AD80-A8BA6D1A081E}"/>
              </a:ext>
            </a:extLst>
          </p:cNvPr>
          <p:cNvSpPr txBox="1"/>
          <p:nvPr/>
        </p:nvSpPr>
        <p:spPr>
          <a:xfrm>
            <a:off x="885333" y="700718"/>
            <a:ext cx="10421333" cy="5394041"/>
          </a:xfrm>
          <a:prstGeom prst="rect">
            <a:avLst/>
          </a:prstGeom>
          <a:noFill/>
        </p:spPr>
        <p:txBody>
          <a:bodyPr wrap="square">
            <a:spAutoFit/>
          </a:bodyPr>
          <a:lstStyle/>
          <a:p>
            <a:pPr marR="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D2.</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Describe the analysis technique you used to appropriately analyze the data. Include screenshots of the intermediate calculations you performed.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r>
              <a:rPr lang="en-US" b="0" i="0" dirty="0">
                <a:solidFill>
                  <a:srgbClr val="0070C0"/>
                </a:solidFill>
                <a:effectLst/>
                <a:latin typeface="inherit"/>
              </a:rPr>
              <a:t>Your analysis techniques will be DT, RF, or R(Lasso, Ridge). Describe and explain what it is and how you use it to analyze your data.  Provide a detailed interpretation of each result with screenshots. That may cover:</a:t>
            </a:r>
            <a:endParaRPr lang="en-US" dirty="0">
              <a:solidFill>
                <a:srgbClr val="0070C0"/>
              </a:solidFill>
              <a:effectLst/>
              <a:latin typeface="inherit"/>
              <a:ea typeface="Times New Roman" panose="02020603050405020304" pitchFamily="18" charset="0"/>
              <a:cs typeface="Times New Roman" panose="02020603050405020304" pitchFamily="18" charset="0"/>
            </a:endParaRPr>
          </a:p>
          <a:p>
            <a:endParaRPr lang="en-US" dirty="0">
              <a:solidFill>
                <a:srgbClr val="0070C0"/>
              </a:solidFill>
              <a:latin typeface="inherit"/>
              <a:ea typeface="Times New Roman" panose="02020603050405020304" pitchFamily="18" charset="0"/>
              <a:cs typeface="Times New Roman" panose="02020603050405020304" pitchFamily="18" charset="0"/>
            </a:endParaRPr>
          </a:p>
          <a:p>
            <a:pPr marL="342900" indent="-342900">
              <a:buFont typeface="+mj-lt"/>
              <a:buAutoNum type="arabicPeriod"/>
            </a:pPr>
            <a:r>
              <a:rPr lang="en-US" dirty="0">
                <a:solidFill>
                  <a:srgbClr val="333333"/>
                </a:solidFill>
                <a:effectLst/>
                <a:latin typeface="inherit"/>
                <a:ea typeface="Times New Roman" panose="02020603050405020304" pitchFamily="18" charset="0"/>
              </a:rPr>
              <a:t>Converting the categorical variables into dummy variables. </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S</a:t>
            </a:r>
            <a:r>
              <a:rPr lang="en-US" dirty="0">
                <a:solidFill>
                  <a:srgbClr val="333333"/>
                </a:solidFill>
                <a:effectLst/>
                <a:latin typeface="inherit"/>
                <a:ea typeface="Times New Roman" panose="02020603050405020304" pitchFamily="18" charset="0"/>
                <a:cs typeface="Times New Roman" panose="02020603050405020304" pitchFamily="18" charset="0"/>
              </a:rPr>
              <a:t>plitting the data into 80% training set and 20% testing set.</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Building the model.</a:t>
            </a:r>
          </a:p>
          <a:p>
            <a:pPr marL="342900" indent="-342900">
              <a:buFont typeface="+mj-lt"/>
              <a:buAutoNum type="arabicPeriod"/>
            </a:pPr>
            <a:r>
              <a:rPr lang="en-US" dirty="0">
                <a:solidFill>
                  <a:srgbClr val="333333"/>
                </a:solidFill>
                <a:effectLst/>
                <a:latin typeface="inherit"/>
                <a:ea typeface="Calibri" panose="020F0502020204030204" pitchFamily="34" charset="0"/>
              </a:rPr>
              <a:t>Instantiating the DT or </a:t>
            </a:r>
            <a:r>
              <a:rPr lang="en-US" dirty="0" err="1">
                <a:solidFill>
                  <a:srgbClr val="333333"/>
                </a:solidFill>
                <a:effectLst/>
                <a:latin typeface="inherit"/>
                <a:ea typeface="Calibri" panose="020F0502020204030204" pitchFamily="34" charset="0"/>
              </a:rPr>
              <a:t>RandomForestRegressor</a:t>
            </a:r>
            <a:r>
              <a:rPr lang="en-US" dirty="0">
                <a:solidFill>
                  <a:srgbClr val="333333"/>
                </a:solidFill>
                <a:effectLst/>
                <a:latin typeface="inherit"/>
                <a:ea typeface="Calibri" panose="020F0502020204030204" pitchFamily="34" charset="0"/>
              </a:rPr>
              <a:t> object.</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Identify optional values for parameters using hyperparameter tuning.</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I</a:t>
            </a:r>
            <a:r>
              <a:rPr lang="en-US" dirty="0">
                <a:solidFill>
                  <a:srgbClr val="333333"/>
                </a:solidFill>
                <a:effectLst/>
                <a:latin typeface="inherit"/>
                <a:ea typeface="Times New Roman" panose="02020603050405020304" pitchFamily="18" charset="0"/>
                <a:cs typeface="Times New Roman" panose="02020603050405020304" pitchFamily="18" charset="0"/>
              </a:rPr>
              <a:t>nstantiating the </a:t>
            </a:r>
            <a:r>
              <a:rPr lang="en-US" dirty="0" err="1">
                <a:solidFill>
                  <a:srgbClr val="333333"/>
                </a:solidFill>
                <a:effectLst/>
                <a:latin typeface="inherit"/>
                <a:ea typeface="Times New Roman" panose="02020603050405020304" pitchFamily="18" charset="0"/>
                <a:cs typeface="Times New Roman" panose="02020603050405020304" pitchFamily="18" charset="0"/>
              </a:rPr>
              <a:t>GridSearchCV</a:t>
            </a:r>
            <a:r>
              <a:rPr lang="en-US" dirty="0">
                <a:solidFill>
                  <a:srgbClr val="333333"/>
                </a:solidFill>
                <a:effectLst/>
                <a:latin typeface="inherit"/>
                <a:ea typeface="Times New Roman" panose="02020603050405020304" pitchFamily="18" charset="0"/>
                <a:cs typeface="Times New Roman" panose="02020603050405020304" pitchFamily="18" charset="0"/>
              </a:rPr>
              <a:t>() object.</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Performing </a:t>
            </a:r>
            <a:r>
              <a:rPr lang="en-US" dirty="0" err="1">
                <a:solidFill>
                  <a:srgbClr val="333333"/>
                </a:solidFill>
                <a:effectLst/>
                <a:latin typeface="inherit"/>
                <a:ea typeface="Calibri" panose="020F0502020204030204" pitchFamily="34" charset="0"/>
              </a:rPr>
              <a:t>GridSearchCV</a:t>
            </a:r>
            <a:r>
              <a:rPr lang="en-US" dirty="0">
                <a:solidFill>
                  <a:srgbClr val="333333"/>
                </a:solidFill>
                <a:latin typeface="inherit"/>
                <a:ea typeface="Calibri" panose="020F0502020204030204" pitchFamily="34" charset="0"/>
              </a:rPr>
              <a:t> and training the model</a:t>
            </a:r>
          </a:p>
          <a:p>
            <a:pPr marL="342900" indent="-342900">
              <a:buFont typeface="+mj-lt"/>
              <a:buAutoNum type="arabicPeriod"/>
            </a:pPr>
            <a:r>
              <a:rPr lang="en-US" dirty="0">
                <a:solidFill>
                  <a:srgbClr val="333333"/>
                </a:solidFill>
                <a:effectLst/>
                <a:latin typeface="inherit"/>
                <a:ea typeface="Times New Roman" panose="02020603050405020304" pitchFamily="18" charset="0"/>
                <a:cs typeface="Times New Roman" panose="02020603050405020304" pitchFamily="18" charset="0"/>
              </a:rPr>
              <a:t>Checking a</a:t>
            </a:r>
            <a:r>
              <a:rPr lang="en-US" dirty="0">
                <a:solidFill>
                  <a:srgbClr val="333333"/>
                </a:solidFill>
                <a:latin typeface="inherit"/>
                <a:ea typeface="Times New Roman" panose="02020603050405020304" pitchFamily="18" charset="0"/>
                <a:cs typeface="Times New Roman" panose="02020603050405020304" pitchFamily="18" charset="0"/>
              </a:rPr>
              <a:t>nd printing best parameters used.</a:t>
            </a:r>
          </a:p>
          <a:p>
            <a:pPr marL="342900" indent="-342900">
              <a:buFont typeface="+mj-lt"/>
              <a:buAutoNum type="arabicPeriod"/>
            </a:pPr>
            <a:r>
              <a:rPr lang="en-US" dirty="0">
                <a:solidFill>
                  <a:srgbClr val="333333"/>
                </a:solidFill>
                <a:effectLst/>
                <a:latin typeface="inherit"/>
                <a:ea typeface="Times New Roman" panose="02020603050405020304" pitchFamily="18" charset="0"/>
                <a:cs typeface="Times New Roman" panose="02020603050405020304" pitchFamily="18" charset="0"/>
              </a:rPr>
              <a:t>Checking the best score for the top-performing model.</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Printing MSE, RMSE, and R-Squared - scores</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Performing predictions on the test data and print test accuracy score.</a:t>
            </a:r>
          </a:p>
          <a:p>
            <a:pPr marL="342900" indent="-342900">
              <a:buFont typeface="+mj-lt"/>
              <a:buAutoNum type="arabicPeriod"/>
            </a:pPr>
            <a:r>
              <a:rPr lang="en-US" dirty="0">
                <a:solidFill>
                  <a:srgbClr val="333333"/>
                </a:solidFill>
                <a:latin typeface="inherit"/>
                <a:ea typeface="Times New Roman" panose="02020603050405020304" pitchFamily="18" charset="0"/>
                <a:cs typeface="Times New Roman" panose="02020603050405020304" pitchFamily="18" charset="0"/>
              </a:rPr>
              <a:t>Determining which features were the most predictive according to Decision Tree or Random Forests Regressor.</a:t>
            </a:r>
          </a:p>
          <a:p>
            <a:endParaRPr lang="en-US" dirty="0">
              <a:solidFill>
                <a:srgbClr val="0070C0"/>
              </a:solidFill>
              <a:effectLst/>
              <a:latin typeface="inheri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69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442FAD-C82E-4C92-AD80-A8BA6D1A081E}"/>
              </a:ext>
            </a:extLst>
          </p:cNvPr>
          <p:cNvSpPr txBox="1"/>
          <p:nvPr/>
        </p:nvSpPr>
        <p:spPr>
          <a:xfrm>
            <a:off x="809916" y="727351"/>
            <a:ext cx="10421333" cy="373051"/>
          </a:xfrm>
          <a:prstGeom prst="rect">
            <a:avLst/>
          </a:prstGeom>
          <a:noFill/>
        </p:spPr>
        <p:txBody>
          <a:bodyPr wrap="square">
            <a:spAutoFit/>
          </a:bodyPr>
          <a:lstStyle/>
          <a:p>
            <a:pPr marR="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D2.</a:t>
            </a:r>
            <a:r>
              <a:rPr lang="en-US" b="1"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 Cont’d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26BB14A9-C0BC-4CA5-AF80-A08676BB33D8}"/>
              </a:ext>
            </a:extLst>
          </p:cNvPr>
          <p:cNvSpPr txBox="1"/>
          <p:nvPr/>
        </p:nvSpPr>
        <p:spPr>
          <a:xfrm>
            <a:off x="647071" y="1100402"/>
            <a:ext cx="10421333" cy="1754326"/>
          </a:xfrm>
          <a:prstGeom prst="rect">
            <a:avLst/>
          </a:prstGeom>
          <a:noFill/>
        </p:spPr>
        <p:txBody>
          <a:bodyPr wrap="square">
            <a:spAutoFit/>
          </a:bodyPr>
          <a:lstStyle/>
          <a:p>
            <a:r>
              <a:rPr lang="en-US" dirty="0">
                <a:solidFill>
                  <a:srgbClr val="0070C0"/>
                </a:solidFill>
                <a:latin typeface="inherit"/>
                <a:ea typeface="Times New Roman" panose="02020603050405020304" pitchFamily="18" charset="0"/>
                <a:cs typeface="Times New Roman" panose="02020603050405020304" pitchFamily="18" charset="0"/>
              </a:rPr>
              <a:t>If you used a decision tree, you might want to explain it.  DT is a non-parametric supervised learning method that builds the models in a tree structure. It breaks down a data set into smaller and smaller subsets while at the same time an associated decision tree is incrementally developed. The result is a tree with decision nodes and leaf nodes. A decision node has two or more branches. Leaf node represents a classification or decision. The topmost decision node in a tree corresponds to the best predictor called the root node. Decision trees can handle both categorical and numerical data.</a:t>
            </a:r>
          </a:p>
        </p:txBody>
      </p:sp>
      <p:pic>
        <p:nvPicPr>
          <p:cNvPr id="5" name="Picture 4">
            <a:extLst>
              <a:ext uri="{FF2B5EF4-FFF2-40B4-BE49-F238E27FC236}">
                <a16:creationId xmlns:a16="http://schemas.microsoft.com/office/drawing/2014/main" id="{3051DBFD-902E-4E9E-B90F-12FB96E20857}"/>
              </a:ext>
            </a:extLst>
          </p:cNvPr>
          <p:cNvPicPr>
            <a:picLocks noChangeAspect="1"/>
          </p:cNvPicPr>
          <p:nvPr/>
        </p:nvPicPr>
        <p:blipFill>
          <a:blip r:embed="rId2"/>
          <a:stretch>
            <a:fillRect/>
          </a:stretch>
        </p:blipFill>
        <p:spPr>
          <a:xfrm>
            <a:off x="3269486" y="3311680"/>
            <a:ext cx="5022258" cy="2818969"/>
          </a:xfrm>
          <a:prstGeom prst="rect">
            <a:avLst/>
          </a:prstGeom>
        </p:spPr>
      </p:pic>
    </p:spTree>
    <p:extLst>
      <p:ext uri="{BB962C8B-B14F-4D97-AF65-F5344CB8AC3E}">
        <p14:creationId xmlns:p14="http://schemas.microsoft.com/office/powerpoint/2010/main" val="1051883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0" name="Straight Connector 19">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EB4A8E2A-408E-409B-8C16-647588D2120C}"/>
              </a:ext>
            </a:extLst>
          </p:cNvPr>
          <p:cNvSpPr txBox="1"/>
          <p:nvPr/>
        </p:nvSpPr>
        <p:spPr>
          <a:xfrm>
            <a:off x="817740" y="710298"/>
            <a:ext cx="3236204" cy="5435977"/>
          </a:xfrm>
          <a:prstGeom prst="rect">
            <a:avLst/>
          </a:prstGeom>
        </p:spPr>
        <p:txBody>
          <a:bodyPr vert="horz" lIns="91440" tIns="45720" rIns="91440" bIns="45720" rtlCol="0" anchor="t">
            <a:normAutofit/>
          </a:bodyPr>
          <a:lstStyle/>
          <a:p>
            <a:pPr marR="0">
              <a:lnSpc>
                <a:spcPct val="110000"/>
              </a:lnSpc>
              <a:buClr>
                <a:schemeClr val="accent1"/>
              </a:buClr>
              <a:buSzPct val="115000"/>
              <a:buFont typeface="Arial"/>
              <a:buChar char="•"/>
            </a:pPr>
            <a:r>
              <a:rPr lang="en-US" dirty="0">
                <a:solidFill>
                  <a:srgbClr val="262626"/>
                </a:solidFill>
                <a:latin typeface="inherit"/>
              </a:rPr>
              <a:t>Each of the trees makes its own individual prediction. These predictions are then averaged to produce a single result</a:t>
            </a:r>
          </a:p>
          <a:p>
            <a:pPr marR="0">
              <a:lnSpc>
                <a:spcPct val="110000"/>
              </a:lnSpc>
              <a:buClr>
                <a:schemeClr val="accent1"/>
              </a:buClr>
              <a:buSzPct val="115000"/>
              <a:buFont typeface="Arial"/>
              <a:buChar char="•"/>
            </a:pPr>
            <a:endParaRPr lang="en-US" dirty="0">
              <a:solidFill>
                <a:srgbClr val="262626"/>
              </a:solidFill>
              <a:latin typeface="inherit"/>
            </a:endParaRPr>
          </a:p>
          <a:p>
            <a:pPr>
              <a:lnSpc>
                <a:spcPct val="110000"/>
              </a:lnSpc>
              <a:buClr>
                <a:schemeClr val="accent1"/>
              </a:buClr>
              <a:buSzPct val="115000"/>
              <a:buFont typeface="Arial"/>
              <a:buChar char="•"/>
            </a:pPr>
            <a:r>
              <a:rPr lang="en-US" dirty="0">
                <a:solidFill>
                  <a:srgbClr val="333333"/>
                </a:solidFill>
                <a:effectLst/>
                <a:latin typeface="inherit"/>
                <a:ea typeface="Times New Roman" panose="02020603050405020304" pitchFamily="18" charset="0"/>
                <a:cs typeface="Times New Roman" panose="02020603050405020304" pitchFamily="18" charset="0"/>
              </a:rPr>
              <a:t>A prediction from the Random Forest Regressor is an average of the trees' predictions in the forest (Medium, 2018; </a:t>
            </a:r>
            <a:r>
              <a:rPr lang="en-US" dirty="0" err="1">
                <a:solidFill>
                  <a:srgbClr val="333333"/>
                </a:solidFill>
                <a:effectLst/>
                <a:latin typeface="inherit"/>
                <a:ea typeface="Times New Roman" panose="02020603050405020304" pitchFamily="18" charset="0"/>
                <a:cs typeface="Times New Roman" panose="02020603050405020304" pitchFamily="18" charset="0"/>
              </a:rPr>
              <a:t>Datacamp</a:t>
            </a:r>
            <a:r>
              <a:rPr lang="en-US" dirty="0">
                <a:solidFill>
                  <a:srgbClr val="333333"/>
                </a:solidFill>
                <a:effectLst/>
                <a:latin typeface="inherit"/>
                <a:ea typeface="Times New Roman" panose="02020603050405020304" pitchFamily="18" charset="0"/>
                <a:cs typeface="Times New Roman" panose="02020603050405020304" pitchFamily="18" charset="0"/>
              </a:rPr>
              <a:t>, </a:t>
            </a:r>
            <a:r>
              <a:rPr lang="en-US" dirty="0" err="1">
                <a:solidFill>
                  <a:srgbClr val="333333"/>
                </a:solidFill>
                <a:effectLst/>
                <a:latin typeface="inherit"/>
                <a:ea typeface="Times New Roman" panose="02020603050405020304" pitchFamily="18" charset="0"/>
                <a:cs typeface="Times New Roman" panose="02020603050405020304" pitchFamily="18" charset="0"/>
              </a:rPr>
              <a:t>n.d</a:t>
            </a:r>
            <a:r>
              <a:rPr lang="en-US" dirty="0">
                <a:solidFill>
                  <a:srgbClr val="333333"/>
                </a:solidFill>
                <a:effectLst/>
                <a:latin typeface="inherit"/>
                <a:ea typeface="Times New Roman" panose="02020603050405020304" pitchFamily="18" charset="0"/>
                <a:cs typeface="Times New Roman" panose="02020603050405020304" pitchFamily="18" charset="0"/>
              </a:rPr>
              <a:t>; Neptune, 2021; Scikit-learn, 2020</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a:t>
            </a:r>
          </a:p>
          <a:p>
            <a:pPr>
              <a:lnSpc>
                <a:spcPct val="110000"/>
              </a:lnSpc>
              <a:buClr>
                <a:schemeClr val="accent1"/>
              </a:buClr>
              <a:buSzPct val="115000"/>
              <a:buFont typeface="Arial"/>
              <a:buChar char="•"/>
            </a:pPr>
            <a:endPar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10000"/>
              </a:lnSpc>
              <a:buClr>
                <a:schemeClr val="accent1"/>
              </a:buClr>
              <a:buSzPct val="115000"/>
              <a:buFont typeface="Arial"/>
              <a:buChar char="•"/>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333333"/>
                </a:solidFill>
                <a:latin typeface="inherit"/>
                <a:ea typeface="Times New Roman" panose="02020603050405020304" pitchFamily="18" charset="0"/>
                <a:cs typeface="Times New Roman" panose="02020603050405020304" pitchFamily="18" charset="0"/>
              </a:rPr>
              <a:t>You can use </a:t>
            </a:r>
            <a:r>
              <a:rPr lang="en-US" sz="1800" dirty="0">
                <a:solidFill>
                  <a:srgbClr val="333333"/>
                </a:solidFill>
                <a:effectLst/>
                <a:latin typeface="inherit"/>
                <a:ea typeface="Times New Roman" panose="02020603050405020304" pitchFamily="18" charset="0"/>
                <a:cs typeface="Times New Roman" panose="02020603050405020304" pitchFamily="18" charset="0"/>
              </a:rPr>
              <a:t>the Scikit-learn library of Python to build the random forest model. </a:t>
            </a:r>
            <a:endParaRPr lang="en-US" sz="1800" dirty="0">
              <a:effectLst/>
              <a:latin typeface="inherit"/>
              <a:ea typeface="Calibri" panose="020F0502020204030204" pitchFamily="34" charset="0"/>
              <a:cs typeface="Times New Roman" panose="02020603050405020304" pitchFamily="18" charset="0"/>
            </a:endParaRPr>
          </a:p>
          <a:p>
            <a:pPr>
              <a:lnSpc>
                <a:spcPct val="110000"/>
              </a:lnSpc>
              <a:buClr>
                <a:schemeClr val="accent1"/>
              </a:buClr>
              <a:buSzPct val="115000"/>
              <a:buFont typeface="Arial"/>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spcBef>
                <a:spcPct val="20000"/>
              </a:spcBef>
              <a:spcAft>
                <a:spcPts val="600"/>
              </a:spcAft>
              <a:buClr>
                <a:schemeClr val="accent1"/>
              </a:buClr>
              <a:buSzPct val="115000"/>
              <a:buFont typeface="Arial"/>
              <a:buChar char="•"/>
            </a:pPr>
            <a:endParaRPr lang="en-US" dirty="0">
              <a:solidFill>
                <a:srgbClr val="262626"/>
              </a:solidFill>
            </a:endParaRPr>
          </a:p>
        </p:txBody>
      </p:sp>
      <p:sp useBgFill="1">
        <p:nvSpPr>
          <p:cNvPr id="28" name="Rectangle 27">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D8E8803-BF59-4E34-98AA-DF9C92FDB6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278008" y="2738835"/>
            <a:ext cx="6098041" cy="2042843"/>
          </a:xfrm>
          <a:prstGeom prst="rect">
            <a:avLst/>
          </a:prstGeom>
          <a:noFill/>
        </p:spPr>
      </p:pic>
      <p:pic>
        <p:nvPicPr>
          <p:cNvPr id="21" name="Picture 20">
            <a:extLst>
              <a:ext uri="{FF2B5EF4-FFF2-40B4-BE49-F238E27FC236}">
                <a16:creationId xmlns:a16="http://schemas.microsoft.com/office/drawing/2014/main" id="{0412D150-5920-435C-8985-C0BA6B472CD7}"/>
              </a:ext>
            </a:extLst>
          </p:cNvPr>
          <p:cNvPicPr>
            <a:picLocks noChangeAspect="1"/>
          </p:cNvPicPr>
          <p:nvPr/>
        </p:nvPicPr>
        <p:blipFill>
          <a:blip r:embed="rId6"/>
          <a:stretch>
            <a:fillRect/>
          </a:stretch>
        </p:blipFill>
        <p:spPr>
          <a:xfrm>
            <a:off x="5071901" y="5539850"/>
            <a:ext cx="6995049" cy="606425"/>
          </a:xfrm>
          <a:prstGeom prst="rect">
            <a:avLst/>
          </a:prstGeom>
        </p:spPr>
      </p:pic>
      <p:sp>
        <p:nvSpPr>
          <p:cNvPr id="19" name="TextBox 18">
            <a:extLst>
              <a:ext uri="{FF2B5EF4-FFF2-40B4-BE49-F238E27FC236}">
                <a16:creationId xmlns:a16="http://schemas.microsoft.com/office/drawing/2014/main" id="{4AE40AC2-BF18-423E-9968-BDC637FE9627}"/>
              </a:ext>
            </a:extLst>
          </p:cNvPr>
          <p:cNvSpPr txBox="1"/>
          <p:nvPr/>
        </p:nvSpPr>
        <p:spPr>
          <a:xfrm>
            <a:off x="4993690" y="331340"/>
            <a:ext cx="6708996" cy="1200329"/>
          </a:xfrm>
          <a:prstGeom prst="rect">
            <a:avLst/>
          </a:prstGeom>
          <a:noFill/>
        </p:spPr>
        <p:txBody>
          <a:bodyPr wrap="square">
            <a:spAutoFit/>
          </a:bodyPr>
          <a:lstStyle/>
          <a:p>
            <a:r>
              <a:rPr lang="en-US" b="1" dirty="0">
                <a:solidFill>
                  <a:srgbClr val="0070C0"/>
                </a:solidFill>
                <a:effectLst/>
                <a:latin typeface="Inhert"/>
                <a:ea typeface="Calibri" panose="020F0502020204030204" pitchFamily="34" charset="0"/>
              </a:rPr>
              <a:t>For Random </a:t>
            </a:r>
            <a:r>
              <a:rPr lang="en-US" b="1" dirty="0">
                <a:solidFill>
                  <a:srgbClr val="0070C0"/>
                </a:solidFill>
                <a:latin typeface="Inhert"/>
                <a:ea typeface="Calibri" panose="020F0502020204030204" pitchFamily="34" charset="0"/>
              </a:rPr>
              <a:t>F</a:t>
            </a:r>
            <a:r>
              <a:rPr lang="en-US" b="1" dirty="0">
                <a:solidFill>
                  <a:srgbClr val="0070C0"/>
                </a:solidFill>
                <a:effectLst/>
                <a:latin typeface="Inhert"/>
                <a:ea typeface="Calibri" panose="020F0502020204030204" pitchFamily="34" charset="0"/>
              </a:rPr>
              <a:t>orests: </a:t>
            </a:r>
            <a:r>
              <a:rPr lang="en-US" dirty="0">
                <a:solidFill>
                  <a:srgbClr val="333333"/>
                </a:solidFill>
                <a:effectLst/>
                <a:latin typeface="Inhert"/>
                <a:ea typeface="Calibri" panose="020F0502020204030204" pitchFamily="34" charset="0"/>
              </a:rPr>
              <a:t>RFs are an ensemble learning method for classification and regression problems. It constructs multiple decision trees at the training time and outputs the mean of the predictions for regression</a:t>
            </a:r>
            <a:endParaRPr lang="en-US" dirty="0">
              <a:latin typeface="Inhert"/>
            </a:endParaRPr>
          </a:p>
        </p:txBody>
      </p:sp>
    </p:spTree>
    <p:extLst>
      <p:ext uri="{BB962C8B-B14F-4D97-AF65-F5344CB8AC3E}">
        <p14:creationId xmlns:p14="http://schemas.microsoft.com/office/powerpoint/2010/main" val="1506310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AE849F-9BBF-4B9A-9DDC-58933B4E21E5}"/>
              </a:ext>
            </a:extLst>
          </p:cNvPr>
          <p:cNvSpPr txBox="1"/>
          <p:nvPr/>
        </p:nvSpPr>
        <p:spPr>
          <a:xfrm>
            <a:off x="1083063" y="2573211"/>
            <a:ext cx="10064132" cy="646331"/>
          </a:xfrm>
          <a:prstGeom prst="rect">
            <a:avLst/>
          </a:prstGeom>
          <a:noFill/>
        </p:spPr>
        <p:txBody>
          <a:bodyPr wrap="square">
            <a:spAutoFit/>
          </a:bodyPr>
          <a:lstStyle/>
          <a:p>
            <a:pPr marR="0">
              <a:spcBef>
                <a:spcPts val="0"/>
              </a:spcBef>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plitting the data into 80% training set and 20% testing set. Fit the model on the training data set and evaluate its scores on the testing dataset.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EC8E0DB-31D0-42E0-8F14-2A06A21F1978}"/>
              </a:ext>
            </a:extLst>
          </p:cNvPr>
          <p:cNvPicPr>
            <a:picLocks noChangeAspect="1"/>
          </p:cNvPicPr>
          <p:nvPr/>
        </p:nvPicPr>
        <p:blipFill>
          <a:blip r:embed="rId2"/>
          <a:stretch>
            <a:fillRect/>
          </a:stretch>
        </p:blipFill>
        <p:spPr>
          <a:xfrm>
            <a:off x="1255336" y="3474889"/>
            <a:ext cx="9681327" cy="802755"/>
          </a:xfrm>
          <a:prstGeom prst="rect">
            <a:avLst/>
          </a:prstGeom>
        </p:spPr>
      </p:pic>
      <p:sp>
        <p:nvSpPr>
          <p:cNvPr id="6" name="TextBox 5">
            <a:extLst>
              <a:ext uri="{FF2B5EF4-FFF2-40B4-BE49-F238E27FC236}">
                <a16:creationId xmlns:a16="http://schemas.microsoft.com/office/drawing/2014/main" id="{69A377AD-5641-446A-BDA2-0898597CC88C}"/>
              </a:ext>
            </a:extLst>
          </p:cNvPr>
          <p:cNvSpPr txBox="1"/>
          <p:nvPr/>
        </p:nvSpPr>
        <p:spPr>
          <a:xfrm>
            <a:off x="840556" y="868778"/>
            <a:ext cx="10510887" cy="646331"/>
          </a:xfrm>
          <a:prstGeom prst="rect">
            <a:avLst/>
          </a:prstGeom>
          <a:noFill/>
        </p:spPr>
        <p:txBody>
          <a:bodyPr wrap="square">
            <a:spAutoFit/>
          </a:bodyPr>
          <a:lstStyle/>
          <a:p>
            <a:pPr marR="0">
              <a:spcBef>
                <a:spcPts val="0"/>
              </a:spcBef>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You may c</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onvert the categorical variables into dummy variables</a:t>
            </a: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as </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required for the random forest algorithm to use the data for creating the model. See sample code below: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C85370B-A0F6-4300-B848-BBD8B197FDD4}"/>
              </a:ext>
            </a:extLst>
          </p:cNvPr>
          <p:cNvPicPr>
            <a:picLocks noChangeAspect="1"/>
          </p:cNvPicPr>
          <p:nvPr/>
        </p:nvPicPr>
        <p:blipFill>
          <a:blip r:embed="rId3"/>
          <a:stretch>
            <a:fillRect/>
          </a:stretch>
        </p:blipFill>
        <p:spPr>
          <a:xfrm>
            <a:off x="1153765" y="1640586"/>
            <a:ext cx="9922729" cy="782103"/>
          </a:xfrm>
          <a:prstGeom prst="rect">
            <a:avLst/>
          </a:prstGeom>
        </p:spPr>
      </p:pic>
      <p:sp>
        <p:nvSpPr>
          <p:cNvPr id="9" name="TextBox 8">
            <a:extLst>
              <a:ext uri="{FF2B5EF4-FFF2-40B4-BE49-F238E27FC236}">
                <a16:creationId xmlns:a16="http://schemas.microsoft.com/office/drawing/2014/main" id="{FEFEE93C-6303-4E77-B6C4-91BD602AE2DA}"/>
              </a:ext>
            </a:extLst>
          </p:cNvPr>
          <p:cNvSpPr txBox="1"/>
          <p:nvPr/>
        </p:nvSpPr>
        <p:spPr>
          <a:xfrm>
            <a:off x="840555" y="4390237"/>
            <a:ext cx="10306639" cy="1200329"/>
          </a:xfrm>
          <a:prstGeom prst="rect">
            <a:avLst/>
          </a:prstGeom>
          <a:noFill/>
        </p:spPr>
        <p:txBody>
          <a:bodyPr wrap="square">
            <a:spAutoFit/>
          </a:bodyPr>
          <a:lstStyle/>
          <a:p>
            <a:r>
              <a:rPr lang="en-US" dirty="0">
                <a:solidFill>
                  <a:srgbClr val="333333"/>
                </a:solidFill>
                <a:latin typeface="Arial" panose="020B0604020202020204" pitchFamily="34" charset="0"/>
                <a:ea typeface="Calibri" panose="020F0502020204030204" pitchFamily="34" charset="0"/>
              </a:rPr>
              <a:t>P</a:t>
            </a:r>
            <a:r>
              <a:rPr lang="en-US" sz="1800" dirty="0">
                <a:solidFill>
                  <a:srgbClr val="333333"/>
                </a:solidFill>
                <a:effectLst/>
                <a:latin typeface="Arial" panose="020B0604020202020204" pitchFamily="34" charset="0"/>
                <a:ea typeface="Calibri" panose="020F0502020204030204" pitchFamily="34" charset="0"/>
              </a:rPr>
              <a:t>erform </a:t>
            </a:r>
            <a:r>
              <a:rPr lang="en-US" sz="1800" b="1" dirty="0">
                <a:solidFill>
                  <a:srgbClr val="333333"/>
                </a:solidFill>
                <a:effectLst/>
                <a:highlight>
                  <a:srgbClr val="FFFF00"/>
                </a:highlight>
                <a:latin typeface="Arial" panose="020B0604020202020204" pitchFamily="34" charset="0"/>
                <a:ea typeface="Calibri" panose="020F0502020204030204" pitchFamily="34" charset="0"/>
              </a:rPr>
              <a:t>hyperparameter tuning </a:t>
            </a:r>
            <a:r>
              <a:rPr lang="en-US" sz="1800" dirty="0">
                <a:solidFill>
                  <a:srgbClr val="333333"/>
                </a:solidFill>
                <a:effectLst/>
                <a:latin typeface="Arial" panose="020B0604020202020204" pitchFamily="34" charset="0"/>
                <a:ea typeface="Calibri" panose="020F0502020204030204" pitchFamily="34" charset="0"/>
              </a:rPr>
              <a:t>and identify the best values using </a:t>
            </a:r>
            <a:r>
              <a:rPr lang="en-US" sz="1800" dirty="0" err="1">
                <a:solidFill>
                  <a:srgbClr val="333333"/>
                </a:solidFill>
                <a:effectLst/>
                <a:latin typeface="Arial" panose="020B0604020202020204" pitchFamily="34" charset="0"/>
                <a:ea typeface="Calibri" panose="020F0502020204030204" pitchFamily="34" charset="0"/>
              </a:rPr>
              <a:t>GridSearchCV</a:t>
            </a:r>
            <a:r>
              <a:rPr lang="en-US" sz="1800" dirty="0">
                <a:solidFill>
                  <a:srgbClr val="333333"/>
                </a:solidFill>
                <a:effectLst/>
                <a:latin typeface="Arial" panose="020B0604020202020204" pitchFamily="34" charset="0"/>
                <a:ea typeface="Calibri" panose="020F0502020204030204" pitchFamily="34" charset="0"/>
              </a:rPr>
              <a:t>() class Hyperparameter tuning tries multiple values for the parameters, fits all of them separately, sees how well they perform, and chooses the best value for each parameter. </a:t>
            </a:r>
          </a:p>
          <a:p>
            <a:endParaRPr lang="en-US" dirty="0"/>
          </a:p>
        </p:txBody>
      </p:sp>
    </p:spTree>
    <p:extLst>
      <p:ext uri="{BB962C8B-B14F-4D97-AF65-F5344CB8AC3E}">
        <p14:creationId xmlns:p14="http://schemas.microsoft.com/office/powerpoint/2010/main" val="739656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7C40C-5CD9-493D-8900-2DE132CDA633}"/>
              </a:ext>
            </a:extLst>
          </p:cNvPr>
          <p:cNvPicPr>
            <a:picLocks noChangeAspect="1"/>
          </p:cNvPicPr>
          <p:nvPr/>
        </p:nvPicPr>
        <p:blipFill>
          <a:blip r:embed="rId2"/>
          <a:stretch>
            <a:fillRect/>
          </a:stretch>
        </p:blipFill>
        <p:spPr>
          <a:xfrm>
            <a:off x="3124200" y="859220"/>
            <a:ext cx="7519987" cy="5139559"/>
          </a:xfrm>
          <a:prstGeom prst="rect">
            <a:avLst/>
          </a:prstGeom>
        </p:spPr>
      </p:pic>
    </p:spTree>
    <p:extLst>
      <p:ext uri="{BB962C8B-B14F-4D97-AF65-F5344CB8AC3E}">
        <p14:creationId xmlns:p14="http://schemas.microsoft.com/office/powerpoint/2010/main" val="1944435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1F38C6-96AD-4673-82B9-D1E2121235FF}"/>
              </a:ext>
            </a:extLst>
          </p:cNvPr>
          <p:cNvSpPr txBox="1"/>
          <p:nvPr/>
        </p:nvSpPr>
        <p:spPr>
          <a:xfrm>
            <a:off x="777710" y="779051"/>
            <a:ext cx="10779551" cy="1754326"/>
          </a:xfrm>
          <a:prstGeom prst="rect">
            <a:avLst/>
          </a:prstGeom>
          <a:noFill/>
        </p:spPr>
        <p:txBody>
          <a:bodyPr wrap="square">
            <a:spAutoFit/>
          </a:bodyPr>
          <a:lstStyle/>
          <a:p>
            <a:r>
              <a:rPr lang="en-US" b="1" dirty="0"/>
              <a:t>Providing values:</a:t>
            </a:r>
          </a:p>
          <a:p>
            <a:pPr marL="285750" indent="-285750">
              <a:buFont typeface="Arial" panose="020B0604020202020204" pitchFamily="34" charset="0"/>
              <a:buChar char="•"/>
            </a:pPr>
            <a:r>
              <a:rPr lang="en-US" dirty="0"/>
              <a:t>For </a:t>
            </a:r>
            <a:r>
              <a:rPr lang="en-US" dirty="0" err="1"/>
              <a:t>n_estimators</a:t>
            </a:r>
            <a:r>
              <a:rPr lang="en-US" dirty="0"/>
              <a:t> you may provide values say 10, 50, and 100. </a:t>
            </a:r>
          </a:p>
          <a:p>
            <a:pPr marL="285750" indent="-285750">
              <a:buFont typeface="Arial" panose="020B0604020202020204" pitchFamily="34" charset="0"/>
              <a:buChar char="•"/>
            </a:pPr>
            <a:r>
              <a:rPr lang="en-US" dirty="0"/>
              <a:t>For </a:t>
            </a:r>
            <a:r>
              <a:rPr lang="en-US" dirty="0" err="1"/>
              <a:t>max_features</a:t>
            </a:r>
            <a:r>
              <a:rPr lang="en-US" dirty="0"/>
              <a:t> you may provide values, say  2, 3, and 4. </a:t>
            </a:r>
          </a:p>
          <a:p>
            <a:pPr marL="285750" indent="-285750">
              <a:buFont typeface="Arial" panose="020B0604020202020204" pitchFamily="34" charset="0"/>
              <a:buChar char="•"/>
            </a:pPr>
            <a:r>
              <a:rPr lang="en-US" dirty="0"/>
              <a:t>For </a:t>
            </a:r>
            <a:r>
              <a:rPr lang="en-US" dirty="0" err="1"/>
              <a:t>max_depth</a:t>
            </a:r>
            <a:r>
              <a:rPr lang="en-US" dirty="0"/>
              <a:t> values 8 and None. </a:t>
            </a:r>
          </a:p>
          <a:p>
            <a:pPr marL="285750" indent="-285750">
              <a:buFont typeface="Arial" panose="020B0604020202020204" pitchFamily="34" charset="0"/>
              <a:buChar char="•"/>
            </a:pPr>
            <a:r>
              <a:rPr lang="en-US" dirty="0"/>
              <a:t>None indicates nodes are expanded until all leaves are pure or until all the leaves contain less than </a:t>
            </a:r>
            <a:r>
              <a:rPr lang="en-US" dirty="0" err="1"/>
              <a:t>min_samples_split</a:t>
            </a:r>
            <a:r>
              <a:rPr lang="en-US" dirty="0"/>
              <a:t> samples. </a:t>
            </a:r>
          </a:p>
        </p:txBody>
      </p:sp>
      <p:pic>
        <p:nvPicPr>
          <p:cNvPr id="7" name="Picture 6">
            <a:extLst>
              <a:ext uri="{FF2B5EF4-FFF2-40B4-BE49-F238E27FC236}">
                <a16:creationId xmlns:a16="http://schemas.microsoft.com/office/drawing/2014/main" id="{4CF60FDC-26F1-48FE-9718-77D91E5EDDE6}"/>
              </a:ext>
            </a:extLst>
          </p:cNvPr>
          <p:cNvPicPr>
            <a:picLocks noChangeAspect="1"/>
          </p:cNvPicPr>
          <p:nvPr/>
        </p:nvPicPr>
        <p:blipFill>
          <a:blip r:embed="rId2"/>
          <a:stretch>
            <a:fillRect/>
          </a:stretch>
        </p:blipFill>
        <p:spPr>
          <a:xfrm>
            <a:off x="1118600" y="2682500"/>
            <a:ext cx="5048885" cy="962025"/>
          </a:xfrm>
          <a:prstGeom prst="rect">
            <a:avLst/>
          </a:prstGeom>
        </p:spPr>
      </p:pic>
      <p:sp>
        <p:nvSpPr>
          <p:cNvPr id="9" name="TextBox 8">
            <a:extLst>
              <a:ext uri="{FF2B5EF4-FFF2-40B4-BE49-F238E27FC236}">
                <a16:creationId xmlns:a16="http://schemas.microsoft.com/office/drawing/2014/main" id="{3C68D2B1-97E8-4A4F-8310-38D41152ABDA}"/>
              </a:ext>
            </a:extLst>
          </p:cNvPr>
          <p:cNvSpPr txBox="1"/>
          <p:nvPr/>
        </p:nvSpPr>
        <p:spPr>
          <a:xfrm>
            <a:off x="975674" y="3878285"/>
            <a:ext cx="5120326" cy="369332"/>
          </a:xfrm>
          <a:prstGeom prst="rect">
            <a:avLst/>
          </a:prstGeom>
          <a:noFill/>
        </p:spPr>
        <p:txBody>
          <a:bodyPr wrap="square">
            <a:spAutoFit/>
          </a:bodyPr>
          <a:lstStyle/>
          <a:p>
            <a:r>
              <a:rPr lang="en-US" sz="1800" dirty="0">
                <a:solidFill>
                  <a:srgbClr val="333333"/>
                </a:solidFill>
                <a:effectLst/>
                <a:latin typeface="Arial" panose="020B0604020202020204" pitchFamily="34" charset="0"/>
                <a:ea typeface="Times New Roman" panose="02020603050405020304" pitchFamily="18" charset="0"/>
              </a:rPr>
              <a:t>Instantiate the </a:t>
            </a:r>
            <a:r>
              <a:rPr lang="en-US" sz="1800" dirty="0" err="1">
                <a:solidFill>
                  <a:srgbClr val="333333"/>
                </a:solidFill>
                <a:effectLst/>
                <a:latin typeface="Arial" panose="020B0604020202020204" pitchFamily="34" charset="0"/>
                <a:ea typeface="Times New Roman" panose="02020603050405020304" pitchFamily="18" charset="0"/>
              </a:rPr>
              <a:t>RandomForestRegressor</a:t>
            </a:r>
            <a:r>
              <a:rPr lang="en-US" sz="1800" dirty="0">
                <a:solidFill>
                  <a:srgbClr val="333333"/>
                </a:solidFill>
                <a:effectLst/>
                <a:latin typeface="Arial" panose="020B0604020202020204" pitchFamily="34" charset="0"/>
                <a:ea typeface="Times New Roman" panose="02020603050405020304" pitchFamily="18" charset="0"/>
              </a:rPr>
              <a:t> object</a:t>
            </a:r>
            <a:endParaRPr lang="en-US" dirty="0"/>
          </a:p>
        </p:txBody>
      </p:sp>
      <p:pic>
        <p:nvPicPr>
          <p:cNvPr id="10" name="Picture 9">
            <a:extLst>
              <a:ext uri="{FF2B5EF4-FFF2-40B4-BE49-F238E27FC236}">
                <a16:creationId xmlns:a16="http://schemas.microsoft.com/office/drawing/2014/main" id="{03345B63-F0F6-4CA7-ACA7-F8DF0DF5A67A}"/>
              </a:ext>
            </a:extLst>
          </p:cNvPr>
          <p:cNvPicPr>
            <a:picLocks noChangeAspect="1"/>
          </p:cNvPicPr>
          <p:nvPr/>
        </p:nvPicPr>
        <p:blipFill>
          <a:blip r:embed="rId3"/>
          <a:stretch>
            <a:fillRect/>
          </a:stretch>
        </p:blipFill>
        <p:spPr>
          <a:xfrm>
            <a:off x="6573084" y="3780892"/>
            <a:ext cx="3457575" cy="466725"/>
          </a:xfrm>
          <a:prstGeom prst="rect">
            <a:avLst/>
          </a:prstGeom>
        </p:spPr>
      </p:pic>
      <p:sp>
        <p:nvSpPr>
          <p:cNvPr id="12" name="TextBox 11">
            <a:extLst>
              <a:ext uri="{FF2B5EF4-FFF2-40B4-BE49-F238E27FC236}">
                <a16:creationId xmlns:a16="http://schemas.microsoft.com/office/drawing/2014/main" id="{A220E711-77B4-4C59-A552-C0C28DBFF7F8}"/>
              </a:ext>
            </a:extLst>
          </p:cNvPr>
          <p:cNvSpPr txBox="1"/>
          <p:nvPr/>
        </p:nvSpPr>
        <p:spPr>
          <a:xfrm>
            <a:off x="1136615" y="4481377"/>
            <a:ext cx="9760084" cy="646331"/>
          </a:xfrm>
          <a:prstGeom prst="rect">
            <a:avLst/>
          </a:prstGeom>
          <a:noFill/>
        </p:spPr>
        <p:txBody>
          <a:bodyPr wrap="square">
            <a:spAutoFit/>
          </a:bodyPr>
          <a:lstStyle/>
          <a:p>
            <a:pPr marR="0">
              <a:spcBef>
                <a:spcPts val="0"/>
              </a:spcBef>
            </a:pPr>
            <a:r>
              <a:rPr lang="en-US" sz="1800" b="1"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t>MSE</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You can use mean squared error </a:t>
            </a:r>
            <a:r>
              <a:rPr lang="en-US" sz="1800" b="1" dirty="0">
                <a:solidFill>
                  <a:srgbClr val="C00000"/>
                </a:solidFill>
                <a:effectLst/>
                <a:latin typeface="Arial" panose="020B0604020202020204" pitchFamily="34" charset="0"/>
                <a:ea typeface="Times New Roman" panose="02020603050405020304" pitchFamily="18" charset="0"/>
                <a:cs typeface="Times New Roman" panose="02020603050405020304" pitchFamily="18" charset="0"/>
              </a:rPr>
              <a:t>(MSE) </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as a scoring function to evaluate the model e.g. </a:t>
            </a:r>
          </a:p>
          <a:p>
            <a:pPr marR="0">
              <a:spcBef>
                <a:spcPts val="0"/>
              </a:spcBef>
            </a:pPr>
            <a:r>
              <a:rPr lang="en-US" sz="1800" b="1"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scorer = </a:t>
            </a:r>
            <a:r>
              <a:rPr lang="en-US" sz="1800" b="1" dirty="0" err="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make_scorer</a:t>
            </a:r>
            <a:r>
              <a:rPr lang="en-US" sz="1800" b="1"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rPr>
              <a:t>(MSE</a:t>
            </a: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EB34C05E-BA2C-4D01-9463-6CF2BB87CD82}"/>
              </a:ext>
            </a:extLst>
          </p:cNvPr>
          <p:cNvSpPr txBox="1"/>
          <p:nvPr/>
        </p:nvSpPr>
        <p:spPr>
          <a:xfrm>
            <a:off x="777710" y="5335269"/>
            <a:ext cx="10477894" cy="369332"/>
          </a:xfrm>
          <a:prstGeom prst="rect">
            <a:avLst/>
          </a:prstGeom>
          <a:noFill/>
        </p:spPr>
        <p:txBody>
          <a:bodyPr wrap="square">
            <a:spAutoFit/>
          </a:bodyPr>
          <a:lstStyle/>
          <a:p>
            <a:r>
              <a:rPr lang="en-US" sz="1800" dirty="0">
                <a:solidFill>
                  <a:srgbClr val="333333"/>
                </a:solidFill>
                <a:effectLst/>
                <a:latin typeface="Arial" panose="020B0604020202020204" pitchFamily="34" charset="0"/>
                <a:ea typeface="Times New Roman" panose="02020603050405020304" pitchFamily="18" charset="0"/>
              </a:rPr>
              <a:t>You can use </a:t>
            </a:r>
            <a:r>
              <a:rPr lang="en-US" sz="1800" dirty="0" err="1">
                <a:solidFill>
                  <a:srgbClr val="333333"/>
                </a:solidFill>
                <a:effectLst/>
                <a:latin typeface="Arial" panose="020B0604020202020204" pitchFamily="34" charset="0"/>
                <a:ea typeface="Times New Roman" panose="02020603050405020304" pitchFamily="18" charset="0"/>
              </a:rPr>
              <a:t>GridSearchCV</a:t>
            </a:r>
            <a:r>
              <a:rPr lang="en-US" sz="1800" dirty="0">
                <a:solidFill>
                  <a:srgbClr val="333333"/>
                </a:solidFill>
                <a:effectLst/>
                <a:latin typeface="Arial" panose="020B0604020202020204" pitchFamily="34" charset="0"/>
                <a:ea typeface="Times New Roman" panose="02020603050405020304" pitchFamily="18" charset="0"/>
              </a:rPr>
              <a:t>, </a:t>
            </a:r>
            <a:r>
              <a:rPr lang="en-US" dirty="0">
                <a:solidFill>
                  <a:srgbClr val="333333"/>
                </a:solidFill>
                <a:latin typeface="Arial" panose="020B0604020202020204" pitchFamily="34" charset="0"/>
                <a:ea typeface="Times New Roman" panose="02020603050405020304" pitchFamily="18" charset="0"/>
              </a:rPr>
              <a:t>to</a:t>
            </a:r>
            <a:r>
              <a:rPr lang="en-US" sz="1800" dirty="0">
                <a:solidFill>
                  <a:srgbClr val="333333"/>
                </a:solidFill>
                <a:effectLst/>
                <a:latin typeface="Arial" panose="020B0604020202020204" pitchFamily="34" charset="0"/>
                <a:ea typeface="Times New Roman" panose="02020603050405020304" pitchFamily="18" charset="0"/>
              </a:rPr>
              <a:t> performs k-folds cross-validations and hyperparameter tuning.</a:t>
            </a:r>
            <a:endParaRPr lang="en-US" dirty="0"/>
          </a:p>
        </p:txBody>
      </p:sp>
    </p:spTree>
    <p:extLst>
      <p:ext uri="{BB962C8B-B14F-4D97-AF65-F5344CB8AC3E}">
        <p14:creationId xmlns:p14="http://schemas.microsoft.com/office/powerpoint/2010/main" val="1047348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7FEE3-CC02-4501-AB07-A46385CD235D}"/>
              </a:ext>
            </a:extLst>
          </p:cNvPr>
          <p:cNvSpPr txBox="1"/>
          <p:nvPr/>
        </p:nvSpPr>
        <p:spPr>
          <a:xfrm>
            <a:off x="889299" y="1349711"/>
            <a:ext cx="10527384" cy="369331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This course uses </a:t>
            </a:r>
            <a:r>
              <a:rPr kumimoji="0" lang="en-US" sz="1800" b="0" i="0" u="none" strike="noStrike" kern="1200" cap="none" spc="0" normalizeH="0" baseline="0" noProof="0" dirty="0" err="1">
                <a:ln>
                  <a:noFill/>
                </a:ln>
                <a:solidFill>
                  <a:srgbClr val="212121"/>
                </a:solidFill>
                <a:effectLst/>
                <a:uLnTx/>
                <a:uFillTx/>
                <a:latin typeface="Inhert"/>
                <a:ea typeface="+mn-ea"/>
                <a:cs typeface="+mn-cs"/>
              </a:rPr>
              <a:t>DataCamp</a:t>
            </a:r>
            <a:r>
              <a:rPr kumimoji="0" lang="en-US" sz="1800" b="0" i="0" u="none" strike="noStrike" kern="1200" cap="none" spc="0" normalizeH="0" baseline="0" noProof="0" dirty="0">
                <a:ln>
                  <a:noFill/>
                </a:ln>
                <a:solidFill>
                  <a:srgbClr val="212121"/>
                </a:solidFill>
                <a:effectLst/>
                <a:uLnTx/>
                <a:uFillTx/>
                <a:latin typeface="Inhert"/>
                <a:ea typeface="+mn-ea"/>
                <a:cs typeface="+mn-cs"/>
              </a:rPr>
              <a:t> as the primary learning resource.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12121"/>
              </a:solidFill>
              <a:effectLst/>
              <a:uLnTx/>
              <a:uFillTx/>
              <a:latin typeface="Inhert"/>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To prepare for the performance assessment, it is recommended that you complete all the </a:t>
            </a:r>
            <a:r>
              <a:rPr kumimoji="0" lang="en-US" sz="1800" b="0" i="0" u="none" strike="noStrike" kern="1200" cap="none" spc="0" normalizeH="0" baseline="0" noProof="0" dirty="0" err="1">
                <a:ln>
                  <a:noFill/>
                </a:ln>
                <a:solidFill>
                  <a:srgbClr val="212121"/>
                </a:solidFill>
                <a:effectLst/>
                <a:uLnTx/>
                <a:uFillTx/>
                <a:latin typeface="Inhert"/>
                <a:ea typeface="+mn-ea"/>
                <a:cs typeface="+mn-cs"/>
              </a:rPr>
              <a:t>DataCamp</a:t>
            </a:r>
            <a:r>
              <a:rPr kumimoji="0" lang="en-US" sz="1800" b="0" i="0" u="none" strike="noStrike" kern="1200" cap="none" spc="0" normalizeH="0" baseline="0" noProof="0" dirty="0">
                <a:ln>
                  <a:noFill/>
                </a:ln>
                <a:solidFill>
                  <a:srgbClr val="212121"/>
                </a:solidFill>
                <a:effectLst/>
                <a:uLnTx/>
                <a:uFillTx/>
                <a:latin typeface="Inhert"/>
                <a:ea typeface="+mn-ea"/>
                <a:cs typeface="+mn-cs"/>
              </a:rPr>
              <a:t> courses within the Data Mining I track.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12121"/>
              </a:solidFill>
              <a:effectLst/>
              <a:uLnTx/>
              <a:uFillTx/>
              <a:latin typeface="Inhert"/>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This course consists of seven </a:t>
            </a:r>
            <a:r>
              <a:rPr kumimoji="0" lang="en-US" sz="1800" b="0" i="0" u="none" strike="noStrike" kern="1200" cap="none" spc="0" normalizeH="0" baseline="0" noProof="0" dirty="0" err="1">
                <a:ln>
                  <a:noFill/>
                </a:ln>
                <a:solidFill>
                  <a:srgbClr val="212121"/>
                </a:solidFill>
                <a:effectLst/>
                <a:uLnTx/>
                <a:uFillTx/>
                <a:latin typeface="Inhert"/>
                <a:ea typeface="+mn-ea"/>
                <a:cs typeface="+mn-cs"/>
              </a:rPr>
              <a:t>DataCamp</a:t>
            </a:r>
            <a:r>
              <a:rPr kumimoji="0" lang="en-US" sz="1800" b="0" i="0" u="none" strike="noStrike" kern="1200" cap="none" spc="0" normalizeH="0" baseline="0" noProof="0" dirty="0">
                <a:ln>
                  <a:noFill/>
                </a:ln>
                <a:solidFill>
                  <a:srgbClr val="212121"/>
                </a:solidFill>
                <a:effectLst/>
                <a:uLnTx/>
                <a:uFillTx/>
                <a:latin typeface="Inhert"/>
                <a:ea typeface="+mn-ea"/>
                <a:cs typeface="+mn-cs"/>
              </a:rPr>
              <a:t> courses comprising 29 hours of content: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Supervised Learning with scikit-learn – </a:t>
            </a:r>
            <a:r>
              <a:rPr kumimoji="0" lang="en-US" sz="1800" b="1" i="0" u="none" strike="noStrike" kern="1200" cap="none" spc="0" normalizeH="0" baseline="0" noProof="0" dirty="0">
                <a:ln>
                  <a:noFill/>
                </a:ln>
                <a:solidFill>
                  <a:srgbClr val="0070C0"/>
                </a:solidFill>
                <a:effectLst/>
                <a:uLnTx/>
                <a:uFillTx/>
                <a:latin typeface="Inhert"/>
                <a:ea typeface="+mn-ea"/>
                <a:cs typeface="+mn-cs"/>
              </a:rPr>
              <a:t>Python</a:t>
            </a:r>
            <a:r>
              <a:rPr kumimoji="0" lang="en-US" sz="1800" b="0" i="0" u="none" strike="noStrike" kern="1200" cap="none" spc="0" normalizeH="0" baseline="0" noProof="0" dirty="0">
                <a:ln>
                  <a:noFill/>
                </a:ln>
                <a:solidFill>
                  <a:srgbClr val="212121"/>
                </a:solidFill>
                <a:effectLst/>
                <a:uLnTx/>
                <a:uFillTx/>
                <a:latin typeface="Inhert"/>
                <a:ea typeface="+mn-ea"/>
                <a:cs typeface="+mn-cs"/>
              </a:rPr>
              <a:t> (4 hours)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Machine Learning with Tree-Based Models in </a:t>
            </a:r>
            <a:r>
              <a:rPr kumimoji="0" lang="en-US" sz="1800" b="1" i="0" u="none" strike="noStrike" kern="1200" cap="none" spc="0" normalizeH="0" baseline="0" noProof="0" dirty="0">
                <a:ln>
                  <a:noFill/>
                </a:ln>
                <a:solidFill>
                  <a:srgbClr val="0070C0"/>
                </a:solidFill>
                <a:effectLst/>
                <a:uLnTx/>
                <a:uFillTx/>
                <a:latin typeface="Inhert"/>
                <a:ea typeface="+mn-ea"/>
                <a:cs typeface="+mn-cs"/>
              </a:rPr>
              <a:t>Python</a:t>
            </a:r>
            <a:r>
              <a:rPr kumimoji="0" lang="en-US" sz="1800" b="0" i="0" u="none" strike="noStrike" kern="1200" cap="none" spc="0" normalizeH="0" baseline="0" noProof="0" dirty="0">
                <a:ln>
                  <a:noFill/>
                </a:ln>
                <a:solidFill>
                  <a:srgbClr val="212121"/>
                </a:solidFill>
                <a:effectLst/>
                <a:uLnTx/>
                <a:uFillTx/>
                <a:latin typeface="Inhert"/>
                <a:ea typeface="+mn-ea"/>
                <a:cs typeface="+mn-cs"/>
              </a:rPr>
              <a:t> (5 hours)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Model Validation in </a:t>
            </a:r>
            <a:r>
              <a:rPr kumimoji="0" lang="en-US" sz="1800" b="1" i="0" u="none" strike="noStrike" kern="1200" cap="none" spc="0" normalizeH="0" baseline="0" noProof="0" dirty="0">
                <a:ln>
                  <a:noFill/>
                </a:ln>
                <a:solidFill>
                  <a:srgbClr val="0070C0"/>
                </a:solidFill>
                <a:effectLst/>
                <a:uLnTx/>
                <a:uFillTx/>
                <a:latin typeface="Inhert"/>
                <a:ea typeface="+mn-ea"/>
                <a:cs typeface="+mn-cs"/>
              </a:rPr>
              <a:t>Python</a:t>
            </a:r>
            <a:r>
              <a:rPr kumimoji="0" lang="en-US" sz="1800" b="0" i="0" u="none" strike="noStrike" kern="1200" cap="none" spc="0" normalizeH="0" baseline="0" noProof="0" dirty="0">
                <a:ln>
                  <a:noFill/>
                </a:ln>
                <a:solidFill>
                  <a:srgbClr val="212121"/>
                </a:solidFill>
                <a:effectLst/>
                <a:uLnTx/>
                <a:uFillTx/>
                <a:latin typeface="Inhert"/>
                <a:ea typeface="+mn-ea"/>
                <a:cs typeface="+mn-cs"/>
              </a:rPr>
              <a:t> (4 hours)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Supervised Learning in </a:t>
            </a:r>
            <a:r>
              <a:rPr kumimoji="0" lang="en-US" sz="1800" b="1" i="0" u="none" strike="noStrike" kern="1200" cap="none" spc="0" normalizeH="0" baseline="0" noProof="0" dirty="0">
                <a:ln>
                  <a:noFill/>
                </a:ln>
                <a:solidFill>
                  <a:srgbClr val="C00000"/>
                </a:solidFill>
                <a:effectLst/>
                <a:uLnTx/>
                <a:uFillTx/>
                <a:latin typeface="Inhert"/>
                <a:ea typeface="+mn-ea"/>
                <a:cs typeface="+mn-cs"/>
              </a:rPr>
              <a:t>R:</a:t>
            </a:r>
            <a:r>
              <a:rPr kumimoji="0" lang="en-US" sz="1800" b="0" i="0" u="none" strike="noStrike" kern="1200" cap="none" spc="0" normalizeH="0" baseline="0" noProof="0" dirty="0">
                <a:ln>
                  <a:noFill/>
                </a:ln>
                <a:solidFill>
                  <a:srgbClr val="212121"/>
                </a:solidFill>
                <a:effectLst/>
                <a:uLnTx/>
                <a:uFillTx/>
                <a:latin typeface="Inhert"/>
                <a:ea typeface="+mn-ea"/>
                <a:cs typeface="+mn-cs"/>
              </a:rPr>
              <a:t> Classification (4 hours)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Supervised Learning in </a:t>
            </a:r>
            <a:r>
              <a:rPr kumimoji="0" lang="en-US" sz="1800" b="1" i="0" u="none" strike="noStrike" kern="1200" cap="none" spc="0" normalizeH="0" baseline="0" noProof="0" dirty="0">
                <a:ln>
                  <a:noFill/>
                </a:ln>
                <a:solidFill>
                  <a:srgbClr val="C00000"/>
                </a:solidFill>
                <a:effectLst/>
                <a:uLnTx/>
                <a:uFillTx/>
                <a:latin typeface="Inhert"/>
                <a:ea typeface="+mn-ea"/>
                <a:cs typeface="+mn-cs"/>
              </a:rPr>
              <a:t>R</a:t>
            </a:r>
            <a:r>
              <a:rPr kumimoji="0" lang="en-US" sz="1800" b="0" i="0" u="none" strike="noStrike" kern="1200" cap="none" spc="0" normalizeH="0" baseline="0" noProof="0" dirty="0">
                <a:ln>
                  <a:noFill/>
                </a:ln>
                <a:solidFill>
                  <a:srgbClr val="212121"/>
                </a:solidFill>
                <a:effectLst/>
                <a:uLnTx/>
                <a:uFillTx/>
                <a:latin typeface="Inhert"/>
                <a:ea typeface="+mn-ea"/>
                <a:cs typeface="+mn-cs"/>
              </a:rPr>
              <a:t>: Regression (4 hours)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Machine Learning with caret in </a:t>
            </a:r>
            <a:r>
              <a:rPr kumimoji="0" lang="en-US" sz="1800" b="1" i="0" u="none" strike="noStrike" kern="1200" cap="none" spc="0" normalizeH="0" baseline="0" noProof="0" dirty="0">
                <a:ln>
                  <a:noFill/>
                </a:ln>
                <a:solidFill>
                  <a:srgbClr val="C00000"/>
                </a:solidFill>
                <a:effectLst/>
                <a:uLnTx/>
                <a:uFillTx/>
                <a:latin typeface="Inhert"/>
                <a:ea typeface="+mn-ea"/>
                <a:cs typeface="+mn-cs"/>
              </a:rPr>
              <a:t>R</a:t>
            </a:r>
            <a:r>
              <a:rPr kumimoji="0" lang="en-US" sz="1800" b="0" i="0" u="none" strike="noStrike" kern="1200" cap="none" spc="0" normalizeH="0" baseline="0" noProof="0" dirty="0">
                <a:ln>
                  <a:noFill/>
                </a:ln>
                <a:solidFill>
                  <a:srgbClr val="212121"/>
                </a:solidFill>
                <a:effectLst/>
                <a:uLnTx/>
                <a:uFillTx/>
                <a:latin typeface="Inhert"/>
                <a:ea typeface="+mn-ea"/>
                <a:cs typeface="+mn-cs"/>
              </a:rPr>
              <a:t> (4 hours)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Tree-Based Modules in </a:t>
            </a:r>
            <a:r>
              <a:rPr kumimoji="0" lang="en-US" sz="1800" b="1" i="0" u="none" strike="noStrike" kern="1200" cap="none" spc="0" normalizeH="0" baseline="0" noProof="0" dirty="0">
                <a:ln>
                  <a:noFill/>
                </a:ln>
                <a:solidFill>
                  <a:srgbClr val="C00000"/>
                </a:solidFill>
                <a:effectLst/>
                <a:uLnTx/>
                <a:uFillTx/>
                <a:latin typeface="Inhert"/>
                <a:ea typeface="+mn-ea"/>
                <a:cs typeface="+mn-cs"/>
              </a:rPr>
              <a:t>R</a:t>
            </a:r>
            <a:r>
              <a:rPr kumimoji="0" lang="en-US" sz="1800" b="0" i="0" u="none" strike="noStrike" kern="1200" cap="none" spc="0" normalizeH="0" baseline="0" noProof="0" dirty="0">
                <a:ln>
                  <a:noFill/>
                </a:ln>
                <a:solidFill>
                  <a:srgbClr val="212121"/>
                </a:solidFill>
                <a:effectLst/>
                <a:uLnTx/>
                <a:uFillTx/>
                <a:latin typeface="Inhert"/>
                <a:ea typeface="+mn-ea"/>
                <a:cs typeface="+mn-cs"/>
              </a:rPr>
              <a:t> (4 hours) </a:t>
            </a:r>
          </a:p>
        </p:txBody>
      </p:sp>
      <p:sp>
        <p:nvSpPr>
          <p:cNvPr id="5" name="TextBox 4">
            <a:extLst>
              <a:ext uri="{FF2B5EF4-FFF2-40B4-BE49-F238E27FC236}">
                <a16:creationId xmlns:a16="http://schemas.microsoft.com/office/drawing/2014/main" id="{F3D185CC-4A4D-410E-BF7C-6A2254A03D48}"/>
              </a:ext>
            </a:extLst>
          </p:cNvPr>
          <p:cNvSpPr txBox="1"/>
          <p:nvPr/>
        </p:nvSpPr>
        <p:spPr>
          <a:xfrm>
            <a:off x="2097741" y="718976"/>
            <a:ext cx="6110342" cy="523220"/>
          </a:xfrm>
          <a:prstGeom prst="rect">
            <a:avLst/>
          </a:prstGeom>
          <a:solidFill>
            <a:schemeClr val="accent1">
              <a:lumMod val="20000"/>
              <a:lumOff val="80000"/>
            </a:schemeClr>
          </a:solidFill>
          <a:ln>
            <a:solidFill>
              <a:schemeClr val="accent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aramond" panose="02020404030301010803"/>
                <a:ea typeface="+mn-ea"/>
                <a:cs typeface="+mn-cs"/>
              </a:rPr>
              <a:t>Learning Resource </a:t>
            </a:r>
          </a:p>
        </p:txBody>
      </p:sp>
    </p:spTree>
    <p:extLst>
      <p:ext uri="{BB962C8B-B14F-4D97-AF65-F5344CB8AC3E}">
        <p14:creationId xmlns:p14="http://schemas.microsoft.com/office/powerpoint/2010/main" val="3137574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F7D6A-A5DA-440D-B547-A58EBE963ABA}"/>
              </a:ext>
            </a:extLst>
          </p:cNvPr>
          <p:cNvSpPr txBox="1"/>
          <p:nvPr/>
        </p:nvSpPr>
        <p:spPr>
          <a:xfrm>
            <a:off x="1065228" y="853054"/>
            <a:ext cx="9907571" cy="4801314"/>
          </a:xfrm>
          <a:prstGeom prst="rect">
            <a:avLst/>
          </a:prstGeom>
          <a:noFill/>
        </p:spPr>
        <p:txBody>
          <a:bodyPr wrap="square">
            <a:spAutoFit/>
          </a:bodyPr>
          <a:lstStyle/>
          <a:p>
            <a:r>
              <a:rPr lang="en-US" b="0" i="0" dirty="0">
                <a:solidFill>
                  <a:srgbClr val="000000"/>
                </a:solidFill>
                <a:effectLst/>
                <a:latin typeface="inherit"/>
              </a:rPr>
              <a:t>Model Evaluation is an integral part of the model development process that helps to find the best model that represents our data and how well the chosen model will work in the future. </a:t>
            </a:r>
          </a:p>
          <a:p>
            <a:r>
              <a:rPr lang="en-US" b="1" i="0" dirty="0">
                <a:solidFill>
                  <a:srgbClr val="C00000"/>
                </a:solidFill>
                <a:effectLst/>
                <a:latin typeface="inherit"/>
              </a:rPr>
              <a:t>Two </a:t>
            </a:r>
            <a:r>
              <a:rPr lang="en-US" b="1" dirty="0">
                <a:solidFill>
                  <a:srgbClr val="C00000"/>
                </a:solidFill>
                <a:latin typeface="inherit"/>
              </a:rPr>
              <a:t>M</a:t>
            </a:r>
            <a:r>
              <a:rPr lang="en-US" b="1" i="0" dirty="0">
                <a:solidFill>
                  <a:srgbClr val="C00000"/>
                </a:solidFill>
                <a:effectLst/>
                <a:latin typeface="inherit"/>
              </a:rPr>
              <a:t>ethods in </a:t>
            </a:r>
            <a:r>
              <a:rPr lang="en-US" b="1" dirty="0">
                <a:solidFill>
                  <a:srgbClr val="C00000"/>
                </a:solidFill>
                <a:latin typeface="inherit"/>
              </a:rPr>
              <a:t>D</a:t>
            </a:r>
            <a:r>
              <a:rPr lang="en-US" b="1" i="0" dirty="0">
                <a:solidFill>
                  <a:srgbClr val="C00000"/>
                </a:solidFill>
                <a:effectLst/>
                <a:latin typeface="inherit"/>
              </a:rPr>
              <a:t>ata </a:t>
            </a:r>
            <a:r>
              <a:rPr lang="en-US" b="1" dirty="0">
                <a:solidFill>
                  <a:srgbClr val="C00000"/>
                </a:solidFill>
                <a:latin typeface="inherit"/>
              </a:rPr>
              <a:t>S</a:t>
            </a:r>
            <a:r>
              <a:rPr lang="en-US" b="1" i="0" dirty="0">
                <a:solidFill>
                  <a:srgbClr val="C00000"/>
                </a:solidFill>
                <a:effectLst/>
                <a:latin typeface="inherit"/>
              </a:rPr>
              <a:t>cience</a:t>
            </a:r>
            <a:r>
              <a:rPr lang="en-US" b="1" dirty="0">
                <a:solidFill>
                  <a:srgbClr val="C00000"/>
                </a:solidFill>
                <a:latin typeface="inherit"/>
              </a:rPr>
              <a:t>: </a:t>
            </a:r>
            <a:r>
              <a:rPr lang="en-US" b="1" i="0" dirty="0">
                <a:solidFill>
                  <a:srgbClr val="0070C0"/>
                </a:solidFill>
                <a:effectLst/>
                <a:latin typeface="inherit"/>
              </a:rPr>
              <a:t>Hold-Out</a:t>
            </a:r>
            <a:r>
              <a:rPr lang="en-US" b="0" i="0" dirty="0">
                <a:solidFill>
                  <a:srgbClr val="0070C0"/>
                </a:solidFill>
                <a:effectLst/>
                <a:latin typeface="inherit"/>
              </a:rPr>
              <a:t> and </a:t>
            </a:r>
            <a:r>
              <a:rPr lang="en-US" b="1" i="0" dirty="0">
                <a:solidFill>
                  <a:srgbClr val="0070C0"/>
                </a:solidFill>
                <a:effectLst/>
                <a:latin typeface="inherit"/>
              </a:rPr>
              <a:t>Cross-Validation</a:t>
            </a:r>
            <a:r>
              <a:rPr lang="en-US" b="0" i="0" dirty="0">
                <a:solidFill>
                  <a:srgbClr val="000000"/>
                </a:solidFill>
                <a:effectLst/>
                <a:latin typeface="inherit"/>
              </a:rPr>
              <a:t>. </a:t>
            </a:r>
          </a:p>
          <a:p>
            <a:endParaRPr lang="en-US" dirty="0">
              <a:solidFill>
                <a:srgbClr val="000000"/>
              </a:solidFill>
              <a:latin typeface="inherit"/>
            </a:endParaRPr>
          </a:p>
          <a:p>
            <a:r>
              <a:rPr lang="en-US" b="1" i="0" dirty="0">
                <a:solidFill>
                  <a:srgbClr val="000000"/>
                </a:solidFill>
                <a:effectLst/>
                <a:latin typeface="inherit"/>
              </a:rPr>
              <a:t>Hold-Out	</a:t>
            </a:r>
            <a:r>
              <a:rPr lang="en-US" b="0" i="0" dirty="0">
                <a:solidFill>
                  <a:srgbClr val="000000"/>
                </a:solidFill>
                <a:effectLst/>
                <a:latin typeface="inherit"/>
              </a:rPr>
              <a:t>randomly divides the dataset into </a:t>
            </a:r>
            <a:r>
              <a:rPr lang="en-US" b="1" i="0" dirty="0">
                <a:solidFill>
                  <a:srgbClr val="0070C0"/>
                </a:solidFill>
                <a:effectLst/>
                <a:latin typeface="inherit"/>
              </a:rPr>
              <a:t>three subsets</a:t>
            </a:r>
            <a:r>
              <a:rPr lang="en-US" b="0" i="0" dirty="0">
                <a:solidFill>
                  <a:srgbClr val="000000"/>
                </a:solidFill>
                <a:effectLst/>
                <a:latin typeface="inherit"/>
              </a:rPr>
              <a:t>:		</a:t>
            </a:r>
          </a:p>
          <a:p>
            <a:pPr marL="285750" indent="-285750">
              <a:buFont typeface="Arial" panose="020B0604020202020204" pitchFamily="34" charset="0"/>
              <a:buChar char="•"/>
            </a:pPr>
            <a:r>
              <a:rPr lang="en-US" b="1" i="0" dirty="0">
                <a:solidFill>
                  <a:srgbClr val="0070C0"/>
                </a:solidFill>
                <a:effectLst/>
                <a:latin typeface="inherit"/>
              </a:rPr>
              <a:t>Training set </a:t>
            </a:r>
            <a:r>
              <a:rPr lang="en-US" b="0" i="0" dirty="0">
                <a:solidFill>
                  <a:srgbClr val="000000"/>
                </a:solidFill>
                <a:effectLst/>
                <a:latin typeface="inherit"/>
              </a:rPr>
              <a:t>is used to build predictive models.</a:t>
            </a:r>
          </a:p>
          <a:p>
            <a:pPr marL="285750" indent="-285750">
              <a:buFont typeface="Arial" panose="020B0604020202020204" pitchFamily="34" charset="0"/>
              <a:buChar char="•"/>
            </a:pPr>
            <a:r>
              <a:rPr lang="en-US" b="1" i="0" dirty="0">
                <a:solidFill>
                  <a:srgbClr val="0070C0"/>
                </a:solidFill>
                <a:effectLst/>
                <a:latin typeface="inherit"/>
              </a:rPr>
              <a:t>Validation set </a:t>
            </a:r>
            <a:r>
              <a:rPr lang="en-US" b="0" i="0" dirty="0">
                <a:solidFill>
                  <a:srgbClr val="000000"/>
                </a:solidFill>
                <a:effectLst/>
                <a:latin typeface="inherit"/>
              </a:rPr>
              <a:t>is used to assess the </a:t>
            </a:r>
            <a:r>
              <a:rPr lang="en-US" b="0" i="1" dirty="0">
                <a:solidFill>
                  <a:srgbClr val="00B0F0"/>
                </a:solidFill>
                <a:effectLst/>
                <a:latin typeface="inherit"/>
              </a:rPr>
              <a:t>performance of the model built in the training </a:t>
            </a:r>
            <a:r>
              <a:rPr lang="en-US" b="0" i="0" dirty="0">
                <a:solidFill>
                  <a:srgbClr val="000000"/>
                </a:solidFill>
                <a:effectLst/>
                <a:latin typeface="inherit"/>
              </a:rPr>
              <a:t>phase. It provides a test platform for fine-tuning the model's parameters and selecting the best-performing model. </a:t>
            </a:r>
            <a:r>
              <a:rPr lang="en-US" b="1" i="1" dirty="0">
                <a:solidFill>
                  <a:srgbClr val="00B0F0"/>
                </a:solidFill>
                <a:effectLst/>
                <a:latin typeface="inherit"/>
              </a:rPr>
              <a:t>Not all modeling algorithms need a validation set.</a:t>
            </a:r>
          </a:p>
          <a:p>
            <a:pPr marL="285750" indent="-285750">
              <a:buFont typeface="Arial" panose="020B0604020202020204" pitchFamily="34" charset="0"/>
              <a:buChar char="•"/>
            </a:pPr>
            <a:r>
              <a:rPr lang="en-US" b="1" i="0" dirty="0">
                <a:solidFill>
                  <a:srgbClr val="0070C0"/>
                </a:solidFill>
                <a:effectLst/>
                <a:latin typeface="inherit"/>
              </a:rPr>
              <a:t>Test set </a:t>
            </a:r>
            <a:r>
              <a:rPr lang="en-US" b="0" i="0" dirty="0">
                <a:solidFill>
                  <a:srgbClr val="000000"/>
                </a:solidFill>
                <a:effectLst/>
                <a:latin typeface="inherit"/>
              </a:rPr>
              <a:t>is used to assess the likely </a:t>
            </a:r>
            <a:r>
              <a:rPr lang="en-US" b="0" i="1" dirty="0">
                <a:solidFill>
                  <a:srgbClr val="00B0F0"/>
                </a:solidFill>
                <a:effectLst/>
                <a:latin typeface="inherit"/>
              </a:rPr>
              <a:t>future performance </a:t>
            </a:r>
            <a:r>
              <a:rPr lang="en-US" b="0" i="0" dirty="0">
                <a:solidFill>
                  <a:srgbClr val="000000"/>
                </a:solidFill>
                <a:effectLst/>
                <a:latin typeface="inherit"/>
              </a:rPr>
              <a:t>of a model. If a model fit to the training set much better than it fits the test set, overfitting is probably the cause.</a:t>
            </a:r>
          </a:p>
          <a:p>
            <a:pPr marL="285750" indent="-285750">
              <a:buFont typeface="Arial" panose="020B0604020202020204" pitchFamily="34" charset="0"/>
              <a:buChar char="•"/>
            </a:pPr>
            <a:endParaRPr lang="en-US" dirty="0">
              <a:solidFill>
                <a:srgbClr val="000000"/>
              </a:solidFill>
              <a:latin typeface="inherit"/>
            </a:endParaRPr>
          </a:p>
          <a:p>
            <a:r>
              <a:rPr lang="en-US" b="1" dirty="0">
                <a:latin typeface="inherit"/>
              </a:rPr>
              <a:t>Cross-Validation – </a:t>
            </a:r>
            <a:r>
              <a:rPr lang="en-US" dirty="0">
                <a:latin typeface="inherit"/>
              </a:rPr>
              <a:t>used when data is limited		</a:t>
            </a:r>
          </a:p>
          <a:p>
            <a:pPr marL="285750" indent="-285750">
              <a:buFont typeface="Arial" panose="020B0604020202020204" pitchFamily="34" charset="0"/>
              <a:buChar char="•"/>
            </a:pPr>
            <a:r>
              <a:rPr lang="en-US" b="1" dirty="0">
                <a:solidFill>
                  <a:srgbClr val="0070C0"/>
                </a:solidFill>
                <a:latin typeface="inherit"/>
              </a:rPr>
              <a:t>K-fold cross-validation </a:t>
            </a:r>
            <a:r>
              <a:rPr lang="en-US" dirty="0">
                <a:latin typeface="inherit"/>
              </a:rPr>
              <a:t>divides the data into k subsets of equal size. </a:t>
            </a:r>
          </a:p>
          <a:p>
            <a:pPr marL="285750" indent="-285750">
              <a:buFont typeface="Arial" panose="020B0604020202020204" pitchFamily="34" charset="0"/>
              <a:buChar char="•"/>
            </a:pPr>
            <a:r>
              <a:rPr lang="en-US" dirty="0">
                <a:latin typeface="inherit"/>
              </a:rPr>
              <a:t>We build models k times, each time leaving out one of the subsets from training and use it as the test set. </a:t>
            </a:r>
          </a:p>
          <a:p>
            <a:pPr marL="285750" indent="-285750">
              <a:buFont typeface="Arial" panose="020B0604020202020204" pitchFamily="34" charset="0"/>
              <a:buChar char="•"/>
            </a:pPr>
            <a:r>
              <a:rPr lang="en-US" dirty="0">
                <a:latin typeface="inherit"/>
              </a:rPr>
              <a:t>If k equals the sample size, this is called "leave-one-out".</a:t>
            </a:r>
          </a:p>
        </p:txBody>
      </p:sp>
    </p:spTree>
    <p:extLst>
      <p:ext uri="{BB962C8B-B14F-4D97-AF65-F5344CB8AC3E}">
        <p14:creationId xmlns:p14="http://schemas.microsoft.com/office/powerpoint/2010/main" val="989939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10E042-03A1-4A59-901D-4F2051DB6C40}"/>
              </a:ext>
            </a:extLst>
          </p:cNvPr>
          <p:cNvSpPr txBox="1"/>
          <p:nvPr/>
        </p:nvSpPr>
        <p:spPr>
          <a:xfrm>
            <a:off x="758857" y="754392"/>
            <a:ext cx="10666430" cy="5355312"/>
          </a:xfrm>
          <a:prstGeom prst="rect">
            <a:avLst/>
          </a:prstGeom>
          <a:noFill/>
        </p:spPr>
        <p:txBody>
          <a:bodyPr wrap="square">
            <a:spAutoFit/>
          </a:bodyPr>
          <a:lstStyle/>
          <a:p>
            <a:r>
              <a:rPr lang="en-US" dirty="0"/>
              <a:t>The </a:t>
            </a:r>
            <a:r>
              <a:rPr lang="en-US" b="1" dirty="0"/>
              <a:t>fit method </a:t>
            </a:r>
            <a:r>
              <a:rPr lang="en-US" dirty="0"/>
              <a:t>is then called to run the </a:t>
            </a:r>
            <a:r>
              <a:rPr lang="en-US" dirty="0" err="1"/>
              <a:t>GridSearchCV</a:t>
            </a:r>
            <a:r>
              <a:rPr lang="en-US" dirty="0"/>
              <a:t> object, which trains and evaluates various combinations of models for different parameter values. </a:t>
            </a:r>
            <a:r>
              <a:rPr lang="en-US" dirty="0">
                <a:solidFill>
                  <a:srgbClr val="00B050"/>
                </a:solidFill>
              </a:rPr>
              <a:t>Example: </a:t>
            </a:r>
            <a:r>
              <a:rPr lang="en-US" b="1" dirty="0" err="1">
                <a:solidFill>
                  <a:srgbClr val="00B050"/>
                </a:solidFill>
              </a:rPr>
              <a:t>rfrcv.fit</a:t>
            </a:r>
            <a:r>
              <a:rPr lang="en-US" b="1" dirty="0">
                <a:solidFill>
                  <a:srgbClr val="00B050"/>
                </a:solidFill>
              </a:rPr>
              <a:t>(x-train, </a:t>
            </a:r>
            <a:r>
              <a:rPr lang="en-US" b="1" dirty="0" err="1">
                <a:solidFill>
                  <a:srgbClr val="00B050"/>
                </a:solidFill>
              </a:rPr>
              <a:t>y_train</a:t>
            </a:r>
            <a:r>
              <a:rPr lang="en-US" b="1" dirty="0">
                <a:solidFill>
                  <a:srgbClr val="00B050"/>
                </a:solidFill>
              </a:rPr>
              <a:t>)</a:t>
            </a:r>
          </a:p>
          <a:p>
            <a:endParaRPr lang="en-US" b="1" dirty="0">
              <a:solidFill>
                <a:srgbClr val="00B050"/>
              </a:solidFill>
            </a:endParaRPr>
          </a:p>
          <a:p>
            <a:r>
              <a:rPr lang="en-US" sz="1800" dirty="0">
                <a:solidFill>
                  <a:srgbClr val="333333"/>
                </a:solidFill>
                <a:effectLst/>
                <a:latin typeface="Arial" panose="020B0604020202020204" pitchFamily="34" charset="0"/>
                <a:ea typeface="Times New Roman" panose="02020603050405020304" pitchFamily="18" charset="0"/>
              </a:rPr>
              <a:t>You can use </a:t>
            </a:r>
            <a:r>
              <a:rPr lang="en-US" sz="1800" dirty="0" err="1">
                <a:solidFill>
                  <a:srgbClr val="333333"/>
                </a:solidFill>
                <a:effectLst/>
                <a:latin typeface="Arial" panose="020B0604020202020204" pitchFamily="34" charset="0"/>
                <a:ea typeface="Times New Roman" panose="02020603050405020304" pitchFamily="18" charset="0"/>
              </a:rPr>
              <a:t>best_params</a:t>
            </a:r>
            <a:r>
              <a:rPr lang="en-US" sz="1800" dirty="0">
                <a:solidFill>
                  <a:srgbClr val="333333"/>
                </a:solidFill>
                <a:effectLst/>
                <a:latin typeface="Arial" panose="020B0604020202020204" pitchFamily="34" charset="0"/>
                <a:ea typeface="Times New Roman" panose="02020603050405020304" pitchFamily="18" charset="0"/>
              </a:rPr>
              <a:t> to view the best model parameters. And </a:t>
            </a:r>
            <a:r>
              <a:rPr lang="en-US" sz="1800" dirty="0" err="1">
                <a:solidFill>
                  <a:srgbClr val="00B050"/>
                </a:solidFill>
                <a:effectLst/>
                <a:latin typeface="Arial" panose="020B0604020202020204" pitchFamily="34" charset="0"/>
                <a:ea typeface="Times New Roman" panose="02020603050405020304" pitchFamily="18" charset="0"/>
              </a:rPr>
              <a:t>best_score</a:t>
            </a:r>
            <a:r>
              <a:rPr lang="en-US" sz="1800" dirty="0">
                <a:solidFill>
                  <a:srgbClr val="00B050"/>
                </a:solidFill>
                <a:effectLst/>
                <a:latin typeface="Arial" panose="020B0604020202020204" pitchFamily="34" charset="0"/>
                <a:ea typeface="Times New Roman" panose="02020603050405020304" pitchFamily="18" charset="0"/>
              </a:rPr>
              <a:t> </a:t>
            </a:r>
            <a:r>
              <a:rPr lang="en-US" sz="1800" dirty="0">
                <a:solidFill>
                  <a:srgbClr val="333333"/>
                </a:solidFill>
                <a:effectLst/>
                <a:latin typeface="Arial" panose="020B0604020202020204" pitchFamily="34" charset="0"/>
                <a:ea typeface="Times New Roman" panose="02020603050405020304" pitchFamily="18" charset="0"/>
              </a:rPr>
              <a:t>provides the best model accuracy score.</a:t>
            </a: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endParaRPr lang="en-US" b="1" dirty="0">
              <a:solidFill>
                <a:srgbClr val="333333"/>
              </a:solidFill>
              <a:latin typeface="Arial" panose="020B0604020202020204" pitchFamily="34" charset="0"/>
            </a:endParaRPr>
          </a:p>
          <a:p>
            <a:r>
              <a:rPr lang="en-US" b="1" dirty="0">
                <a:solidFill>
                  <a:srgbClr val="333333"/>
                </a:solidFill>
                <a:latin typeface="Arial" panose="020B0604020202020204" pitchFamily="34" charset="0"/>
              </a:rPr>
              <a:t>The output will show:</a:t>
            </a:r>
          </a:p>
          <a:p>
            <a:r>
              <a:rPr lang="en-US" b="1" dirty="0">
                <a:solidFill>
                  <a:srgbClr val="00B050"/>
                </a:solidFill>
              </a:rPr>
              <a:t>The MSE score on the training data set</a:t>
            </a:r>
          </a:p>
          <a:p>
            <a:r>
              <a:rPr lang="en-US" b="1" dirty="0">
                <a:solidFill>
                  <a:srgbClr val="00B050"/>
                </a:solidFill>
              </a:rPr>
              <a:t>The root mean squared error (RMSE) score on the training data set.</a:t>
            </a:r>
          </a:p>
          <a:p>
            <a:r>
              <a:rPr lang="en-US" b="1" dirty="0">
                <a:solidFill>
                  <a:srgbClr val="00B050"/>
                </a:solidFill>
              </a:rPr>
              <a:t>The r-squared score on the training data set.</a:t>
            </a:r>
          </a:p>
          <a:p>
            <a:endParaRPr lang="en-US" b="1" dirty="0">
              <a:solidFill>
                <a:srgbClr val="00B050"/>
              </a:solidFill>
            </a:endParaRPr>
          </a:p>
        </p:txBody>
      </p:sp>
      <p:pic>
        <p:nvPicPr>
          <p:cNvPr id="8" name="Picture 7">
            <a:extLst>
              <a:ext uri="{FF2B5EF4-FFF2-40B4-BE49-F238E27FC236}">
                <a16:creationId xmlns:a16="http://schemas.microsoft.com/office/drawing/2014/main" id="{F9FC5296-5B4D-4364-953C-C23E997EFCE5}"/>
              </a:ext>
            </a:extLst>
          </p:cNvPr>
          <p:cNvPicPr>
            <a:picLocks noChangeAspect="1"/>
          </p:cNvPicPr>
          <p:nvPr/>
        </p:nvPicPr>
        <p:blipFill>
          <a:blip r:embed="rId2"/>
          <a:stretch>
            <a:fillRect/>
          </a:stretch>
        </p:blipFill>
        <p:spPr>
          <a:xfrm>
            <a:off x="933657" y="2284136"/>
            <a:ext cx="8277225" cy="1971675"/>
          </a:xfrm>
          <a:prstGeom prst="rect">
            <a:avLst/>
          </a:prstGeom>
        </p:spPr>
      </p:pic>
    </p:spTree>
    <p:extLst>
      <p:ext uri="{BB962C8B-B14F-4D97-AF65-F5344CB8AC3E}">
        <p14:creationId xmlns:p14="http://schemas.microsoft.com/office/powerpoint/2010/main" val="3165076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6A78AE-DF2B-4D9E-986F-96DD0876657B}"/>
              </a:ext>
            </a:extLst>
          </p:cNvPr>
          <p:cNvSpPr txBox="1"/>
          <p:nvPr/>
        </p:nvSpPr>
        <p:spPr>
          <a:xfrm>
            <a:off x="758856" y="808051"/>
            <a:ext cx="10543881" cy="369332"/>
          </a:xfrm>
          <a:prstGeom prst="rect">
            <a:avLst/>
          </a:prstGeom>
          <a:noFill/>
        </p:spPr>
        <p:txBody>
          <a:bodyPr wrap="square">
            <a:spAutoFit/>
          </a:bodyPr>
          <a:lstStyle/>
          <a:p>
            <a:r>
              <a:rPr lang="en-US" dirty="0"/>
              <a:t>You can perform predictions on the test data and printing test accuracy scores.  Check prediction accuracy</a:t>
            </a:r>
          </a:p>
        </p:txBody>
      </p:sp>
      <p:pic>
        <p:nvPicPr>
          <p:cNvPr id="8" name="Picture 7">
            <a:extLst>
              <a:ext uri="{FF2B5EF4-FFF2-40B4-BE49-F238E27FC236}">
                <a16:creationId xmlns:a16="http://schemas.microsoft.com/office/drawing/2014/main" id="{42410EF2-C10D-4925-AE37-48007FB8EB77}"/>
              </a:ext>
            </a:extLst>
          </p:cNvPr>
          <p:cNvPicPr>
            <a:picLocks noChangeAspect="1"/>
          </p:cNvPicPr>
          <p:nvPr/>
        </p:nvPicPr>
        <p:blipFill>
          <a:blip r:embed="rId2"/>
          <a:stretch>
            <a:fillRect/>
          </a:stretch>
        </p:blipFill>
        <p:spPr>
          <a:xfrm>
            <a:off x="1668544" y="1296642"/>
            <a:ext cx="8531257" cy="1581150"/>
          </a:xfrm>
          <a:prstGeom prst="rect">
            <a:avLst/>
          </a:prstGeom>
        </p:spPr>
      </p:pic>
      <p:sp>
        <p:nvSpPr>
          <p:cNvPr id="9" name="TextBox 8">
            <a:extLst>
              <a:ext uri="{FF2B5EF4-FFF2-40B4-BE49-F238E27FC236}">
                <a16:creationId xmlns:a16="http://schemas.microsoft.com/office/drawing/2014/main" id="{8748CB3D-6834-4903-969A-0092F87DD607}"/>
              </a:ext>
            </a:extLst>
          </p:cNvPr>
          <p:cNvSpPr txBox="1"/>
          <p:nvPr/>
        </p:nvSpPr>
        <p:spPr>
          <a:xfrm>
            <a:off x="1062085" y="3020993"/>
            <a:ext cx="10543881" cy="646331"/>
          </a:xfrm>
          <a:prstGeom prst="rect">
            <a:avLst/>
          </a:prstGeom>
          <a:noFill/>
        </p:spPr>
        <p:txBody>
          <a:bodyPr wrap="square">
            <a:spAutoFit/>
          </a:bodyPr>
          <a:lstStyle/>
          <a:p>
            <a:r>
              <a:rPr lang="en-US" dirty="0"/>
              <a:t>Now, you can determine which features were the most predictive according to the random forests regressor. See sample code below:</a:t>
            </a:r>
          </a:p>
        </p:txBody>
      </p:sp>
      <p:pic>
        <p:nvPicPr>
          <p:cNvPr id="11" name="Picture 10">
            <a:extLst>
              <a:ext uri="{FF2B5EF4-FFF2-40B4-BE49-F238E27FC236}">
                <a16:creationId xmlns:a16="http://schemas.microsoft.com/office/drawing/2014/main" id="{0EA9B8D9-40D1-45A9-942E-2864ECD9ACAE}"/>
              </a:ext>
            </a:extLst>
          </p:cNvPr>
          <p:cNvPicPr>
            <a:picLocks noChangeAspect="1"/>
          </p:cNvPicPr>
          <p:nvPr/>
        </p:nvPicPr>
        <p:blipFill>
          <a:blip r:embed="rId3"/>
          <a:stretch>
            <a:fillRect/>
          </a:stretch>
        </p:blipFill>
        <p:spPr>
          <a:xfrm>
            <a:off x="2831967" y="3810525"/>
            <a:ext cx="6528066" cy="1828800"/>
          </a:xfrm>
          <a:prstGeom prst="rect">
            <a:avLst/>
          </a:prstGeom>
        </p:spPr>
      </p:pic>
    </p:spTree>
    <p:extLst>
      <p:ext uri="{BB962C8B-B14F-4D97-AF65-F5344CB8AC3E}">
        <p14:creationId xmlns:p14="http://schemas.microsoft.com/office/powerpoint/2010/main" val="2219174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19BFD1-3D98-4C34-B823-7D98ED600F49}"/>
              </a:ext>
            </a:extLst>
          </p:cNvPr>
          <p:cNvSpPr txBox="1"/>
          <p:nvPr/>
        </p:nvSpPr>
        <p:spPr>
          <a:xfrm>
            <a:off x="937181" y="961782"/>
            <a:ext cx="10516386" cy="5078313"/>
          </a:xfrm>
          <a:prstGeom prst="rect">
            <a:avLst/>
          </a:prstGeom>
          <a:noFill/>
        </p:spPr>
        <p:txBody>
          <a:bodyPr wrap="square">
            <a:spAutoFit/>
          </a:bodyPr>
          <a:lstStyle/>
          <a:p>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D3.</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Provide the code used to perform the prediction analysis from part D2. </a:t>
            </a:r>
            <a:r>
              <a:rPr lang="en-US" sz="1800" dirty="0">
                <a:solidFill>
                  <a:srgbClr val="0070C0"/>
                </a:solidFill>
                <a:effectLst/>
                <a:latin typeface="Lato" panose="020F0502020204030203" pitchFamily="34" charset="0"/>
                <a:ea typeface="Times New Roman" panose="02020603050405020304" pitchFamily="18" charset="0"/>
                <a:cs typeface="Times New Roman" panose="02020603050405020304" pitchFamily="18" charset="0"/>
              </a:rPr>
              <a:t>Copy and paste the codes in your paper for the following: Include others DT RG</a:t>
            </a:r>
          </a:p>
          <a:p>
            <a:pPr marL="342900" indent="-342900">
              <a:buFont typeface="+mj-lt"/>
              <a:buAutoNum type="arabicPeriod"/>
            </a:pPr>
            <a:r>
              <a:rPr lang="en-US" sz="1800" dirty="0">
                <a:solidFill>
                  <a:srgbClr val="333333"/>
                </a:solidFill>
                <a:effectLst/>
                <a:latin typeface="Arial" panose="020B0604020202020204" pitchFamily="34" charset="0"/>
                <a:ea typeface="Times New Roman" panose="02020603050405020304" pitchFamily="18" charset="0"/>
              </a:rPr>
              <a:t>Converting the categorical variables into dummy variables if applicable to you. </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S</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plitting the data into 80% training set and 20% testing set.</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Creating or building the model.</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Plotting and printing DT.</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Selecting the classifier and fitting the model.</a:t>
            </a:r>
          </a:p>
          <a:p>
            <a:pPr marL="342900" indent="-342900">
              <a:buFont typeface="+mj-lt"/>
              <a:buAutoNum type="arabicPeriod"/>
            </a:pPr>
            <a:r>
              <a:rPr lang="en-US" sz="1800" dirty="0">
                <a:solidFill>
                  <a:srgbClr val="333333"/>
                </a:solidFill>
                <a:effectLst/>
                <a:latin typeface="Arial" panose="020B0604020202020204" pitchFamily="34" charset="0"/>
                <a:ea typeface="Calibri" panose="020F0502020204030204" pitchFamily="34" charset="0"/>
              </a:rPr>
              <a:t>Instantiate the </a:t>
            </a:r>
            <a:r>
              <a:rPr lang="en-US" sz="1800" dirty="0" err="1">
                <a:solidFill>
                  <a:srgbClr val="333333"/>
                </a:solidFill>
                <a:effectLst/>
                <a:latin typeface="Arial" panose="020B0604020202020204" pitchFamily="34" charset="0"/>
                <a:ea typeface="Calibri" panose="020F0502020204030204" pitchFamily="34" charset="0"/>
              </a:rPr>
              <a:t>RandomForestRegressor</a:t>
            </a:r>
            <a:r>
              <a:rPr lang="en-US" sz="1800" dirty="0">
                <a:solidFill>
                  <a:srgbClr val="333333"/>
                </a:solidFill>
                <a:effectLst/>
                <a:latin typeface="Arial" panose="020B0604020202020204" pitchFamily="34" charset="0"/>
                <a:ea typeface="Calibri" panose="020F0502020204030204" pitchFamily="34" charset="0"/>
              </a:rPr>
              <a:t> or </a:t>
            </a:r>
            <a:r>
              <a:rPr lang="en-US" sz="1800" dirty="0" err="1">
                <a:solidFill>
                  <a:srgbClr val="333333"/>
                </a:solidFill>
                <a:effectLst/>
                <a:latin typeface="Arial" panose="020B0604020202020204" pitchFamily="34" charset="0"/>
                <a:ea typeface="Calibri" panose="020F0502020204030204" pitchFamily="34" charset="0"/>
              </a:rPr>
              <a:t>DecisionTreeClassifier</a:t>
            </a:r>
            <a:r>
              <a:rPr lang="en-US" sz="1800" dirty="0">
                <a:solidFill>
                  <a:srgbClr val="333333"/>
                </a:solidFill>
                <a:effectLst/>
                <a:latin typeface="Arial" panose="020B0604020202020204" pitchFamily="34" charset="0"/>
                <a:ea typeface="Calibri" panose="020F0502020204030204" pitchFamily="34" charset="0"/>
              </a:rPr>
              <a:t> object.</a:t>
            </a:r>
          </a:p>
          <a:p>
            <a:pPr marL="342900" indent="-342900">
              <a:buFont typeface="+mj-lt"/>
              <a:buAutoNum type="arabicPeriod"/>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Identify optional value for parameters using hyperparameter tuning.</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I</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nstantiate the </a:t>
            </a:r>
            <a:r>
              <a:rPr lang="en-US" sz="1800" dirty="0" err="1">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GridSearchCV</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object</a:t>
            </a:r>
          </a:p>
          <a:p>
            <a:pPr marL="342900" indent="-342900">
              <a:buFont typeface="+mj-lt"/>
              <a:buAutoNum type="arabicPeriod"/>
            </a:pPr>
            <a:r>
              <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rPr>
              <a:t>Perform </a:t>
            </a:r>
            <a:r>
              <a:rPr lang="en-US" sz="1800" dirty="0" err="1">
                <a:solidFill>
                  <a:srgbClr val="333333"/>
                </a:solidFill>
                <a:effectLst/>
                <a:latin typeface="Arial" panose="020B0604020202020204" pitchFamily="34" charset="0"/>
                <a:ea typeface="Calibri" panose="020F0502020204030204" pitchFamily="34" charset="0"/>
              </a:rPr>
              <a:t>GridSearchCV</a:t>
            </a:r>
            <a:r>
              <a:rPr lang="en-US" dirty="0">
                <a:solidFill>
                  <a:srgbClr val="333333"/>
                </a:solidFill>
                <a:latin typeface="Arial" panose="020B0604020202020204" pitchFamily="34" charset="0"/>
                <a:ea typeface="Calibri" panose="020F0502020204030204" pitchFamily="34" charset="0"/>
              </a:rPr>
              <a:t> and train the model</a:t>
            </a:r>
          </a:p>
          <a:p>
            <a:pPr marL="342900" indent="-342900">
              <a:buFont typeface="+mj-lt"/>
              <a:buAutoNum type="arabicPeriod"/>
            </a:pP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Check a</a:t>
            </a: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nd print best parameters used.</a:t>
            </a:r>
          </a:p>
          <a:p>
            <a:pPr marL="342900" indent="-342900">
              <a:buFont typeface="+mj-lt"/>
              <a:buAutoNum type="arabicPeriod"/>
            </a:pPr>
            <a:r>
              <a:rPr lang="en-US" sz="18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Check best score for the top performing model.</a:t>
            </a:r>
          </a:p>
          <a:p>
            <a:pPr marL="342900" indent="-342900">
              <a:buFont typeface="+mj-lt"/>
              <a:buAutoNum type="arabicPeriod"/>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Print MSE, RMSE, and R-Squared</a:t>
            </a:r>
          </a:p>
          <a:p>
            <a:pPr marL="342900" indent="-342900">
              <a:buFont typeface="+mj-lt"/>
              <a:buAutoNum type="arabicPeriod"/>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Perform predictions on the test data and print test accuracy score.</a:t>
            </a:r>
          </a:p>
          <a:p>
            <a:pPr marL="342900" indent="-342900">
              <a:buFont typeface="+mj-lt"/>
              <a:buAutoNum type="arabicPeriod"/>
            </a:pPr>
            <a:r>
              <a:rPr lang="en-US"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Determine which features were the most predictive according to Random Forests Regressor.</a:t>
            </a:r>
          </a:p>
          <a:p>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1739185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8B459A-5DA6-46FB-937C-85FA2B27E547}"/>
              </a:ext>
            </a:extLst>
          </p:cNvPr>
          <p:cNvSpPr txBox="1"/>
          <p:nvPr/>
        </p:nvSpPr>
        <p:spPr>
          <a:xfrm>
            <a:off x="880620" y="640947"/>
            <a:ext cx="10478679" cy="2508892"/>
          </a:xfrm>
          <a:prstGeom prst="rect">
            <a:avLst/>
          </a:prstGeom>
          <a:solidFill>
            <a:schemeClr val="bg1">
              <a:lumMod val="95000"/>
            </a:schemeClr>
          </a:solidFill>
        </p:spPr>
        <p:txBody>
          <a:bodyPr wrap="square">
            <a:spAutoFit/>
          </a:bodyPr>
          <a:lstStyle/>
          <a:p>
            <a:pPr marL="0" marR="0" fontAlgn="base">
              <a:lnSpc>
                <a:spcPct val="107000"/>
              </a:lnSpc>
              <a:spcBef>
                <a:spcPts val="0"/>
              </a:spcBef>
              <a:spcAft>
                <a:spcPts val="0"/>
              </a:spcAft>
            </a:pP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Part V: Data Summary and Implications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E.  Summarize your data analysis by doing the following: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11480" marR="0" indent="-182880" fontAlgn="base">
              <a:lnSpc>
                <a:spcPct val="107000"/>
              </a:lnSpc>
              <a:spcBef>
                <a:spcPts val="0"/>
              </a:spcBef>
              <a:spcAft>
                <a:spcPts val="0"/>
              </a:spcAft>
            </a:pPr>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E1.  </a:t>
            </a: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Explain the accuracy and the mean squared error (MSE) of your prediction model.</a:t>
            </a:r>
          </a:p>
          <a:p>
            <a:pPr marL="411480" marR="0" indent="-182880" fontAlgn="base">
              <a:lnSpc>
                <a:spcPct val="107000"/>
              </a:lnSpc>
              <a:spcBef>
                <a:spcPts val="0"/>
              </a:spcBef>
              <a:spcAft>
                <a:spcPts val="0"/>
              </a:spcAft>
            </a:pPr>
            <a:endParaRPr lang="en-US" dirty="0">
              <a:solidFill>
                <a:srgbClr val="333333"/>
              </a:solidFill>
              <a:latin typeface="Lato" panose="020F05020202040302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000" dirty="0">
                <a:effectLst/>
                <a:latin typeface="Calibri" panose="020F0502020204030204" pitchFamily="34" charset="0"/>
                <a:ea typeface="Calibri" panose="020F0502020204030204" pitchFamily="34" charset="0"/>
              </a:rPr>
              <a:t>You can provide as follows: </a:t>
            </a:r>
          </a:p>
          <a:p>
            <a:pPr marL="342900" marR="0" lvl="0" indent="-342900">
              <a:spcBef>
                <a:spcPts val="0"/>
              </a:spcBef>
              <a:spcAft>
                <a:spcPts val="0"/>
              </a:spcAft>
              <a:buFont typeface="+mj-lt"/>
              <a:buAutoNum type="arabicPeriod"/>
            </a:pPr>
            <a:r>
              <a:rPr lang="en-US" sz="2000" dirty="0">
                <a:effectLst/>
                <a:latin typeface="Calibri" panose="020F0502020204030204" pitchFamily="34" charset="0"/>
                <a:ea typeface="Times New Roman" panose="02020603050405020304" pitchFamily="18" charset="0"/>
              </a:rPr>
              <a:t>Mean square error (MSE) score</a:t>
            </a:r>
          </a:p>
          <a:p>
            <a:pPr marL="342900" marR="0" lvl="0" indent="-342900">
              <a:spcBef>
                <a:spcPts val="0"/>
              </a:spcBef>
              <a:spcAft>
                <a:spcPts val="0"/>
              </a:spcAft>
              <a:buFont typeface="+mj-lt"/>
              <a:buAutoNum type="arabicPeriod"/>
            </a:pPr>
            <a:r>
              <a:rPr lang="en-US" sz="2000" dirty="0">
                <a:effectLst/>
                <a:latin typeface="Calibri" panose="020F0502020204030204" pitchFamily="34" charset="0"/>
                <a:ea typeface="Times New Roman" panose="02020603050405020304" pitchFamily="18" charset="0"/>
              </a:rPr>
              <a:t>Root Mean Squared Error (RMSE)</a:t>
            </a:r>
          </a:p>
          <a:p>
            <a:pPr marL="342900" marR="0" lvl="0" indent="-342900">
              <a:spcBef>
                <a:spcPts val="0"/>
              </a:spcBef>
              <a:spcAft>
                <a:spcPts val="0"/>
              </a:spcAft>
              <a:buFont typeface="+mj-lt"/>
              <a:buAutoNum type="arabicPeriod"/>
            </a:pPr>
            <a:r>
              <a:rPr lang="en-US" sz="2000" dirty="0">
                <a:effectLst/>
                <a:latin typeface="Calibri" panose="020F0502020204030204" pitchFamily="34" charset="0"/>
                <a:ea typeface="Times New Roman" panose="02020603050405020304" pitchFamily="18" charset="0"/>
              </a:rPr>
              <a:t>R Squared (R2) - The coefficient of determination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A4569EFB-7CED-4EBF-9B14-2297066A695D}"/>
              </a:ext>
            </a:extLst>
          </p:cNvPr>
          <p:cNvSpPr txBox="1"/>
          <p:nvPr/>
        </p:nvSpPr>
        <p:spPr>
          <a:xfrm>
            <a:off x="969387" y="3272388"/>
            <a:ext cx="10478679" cy="2862322"/>
          </a:xfrm>
          <a:prstGeom prst="rect">
            <a:avLst/>
          </a:prstGeom>
          <a:solidFill>
            <a:schemeClr val="bg1">
              <a:lumMod val="95000"/>
            </a:schemeClr>
          </a:solidFill>
        </p:spPr>
        <p:txBody>
          <a:bodyPr wrap="square">
            <a:spAutoFit/>
          </a:bodyPr>
          <a:lstStyle/>
          <a:p>
            <a:pPr marR="0" lvl="0">
              <a:spcBef>
                <a:spcPts val="0"/>
              </a:spcBef>
              <a:spcAft>
                <a:spcPts val="0"/>
              </a:spcAft>
            </a:pPr>
            <a:r>
              <a:rPr lang="en-US" sz="1800" b="1" dirty="0">
                <a:effectLst/>
                <a:latin typeface="Calibri" panose="020F0502020204030204" pitchFamily="34" charset="0"/>
                <a:ea typeface="Calibri" panose="020F0502020204030204" pitchFamily="34" charset="0"/>
              </a:rPr>
              <a:t>MSE </a:t>
            </a:r>
            <a:r>
              <a:rPr lang="en-US" dirty="0">
                <a:effectLst/>
                <a:latin typeface="Inherit"/>
                <a:ea typeface="Calibri" panose="020F0502020204030204" pitchFamily="34" charset="0"/>
                <a:cs typeface="Times New Roman" panose="02020603050405020304" pitchFamily="18" charset="0"/>
              </a:rPr>
              <a:t>Is</a:t>
            </a:r>
            <a:r>
              <a:rPr lang="en-US" b="1" dirty="0">
                <a:effectLst/>
                <a:latin typeface="Inherit"/>
                <a:ea typeface="Calibri" panose="020F0502020204030204" pitchFamily="34" charset="0"/>
                <a:cs typeface="Times New Roman" panose="02020603050405020304" pitchFamily="18" charset="0"/>
              </a:rPr>
              <a:t> </a:t>
            </a:r>
            <a:r>
              <a:rPr lang="en-US" dirty="0">
                <a:solidFill>
                  <a:srgbClr val="333333"/>
                </a:solidFill>
                <a:effectLst/>
                <a:latin typeface="Inherit"/>
                <a:ea typeface="Calibri" panose="020F0502020204030204" pitchFamily="34" charset="0"/>
              </a:rPr>
              <a:t>the sum of squares differences between the </a:t>
            </a:r>
            <a:r>
              <a:rPr lang="en-US" dirty="0">
                <a:solidFill>
                  <a:srgbClr val="333333"/>
                </a:solidFill>
                <a:latin typeface="Inherit"/>
                <a:ea typeface="Calibri" panose="020F0502020204030204" pitchFamily="34" charset="0"/>
              </a:rPr>
              <a:t>predicted</a:t>
            </a:r>
            <a:r>
              <a:rPr lang="en-US" dirty="0">
                <a:solidFill>
                  <a:srgbClr val="333333"/>
                </a:solidFill>
                <a:effectLst/>
                <a:latin typeface="Inherit"/>
                <a:ea typeface="Calibri" panose="020F0502020204030204" pitchFamily="34" charset="0"/>
              </a:rPr>
              <a:t> values and the actual values. </a:t>
            </a:r>
            <a:r>
              <a:rPr lang="en-US" sz="1800" dirty="0">
                <a:effectLst/>
                <a:latin typeface="Calibri" panose="020F0502020204030204" pitchFamily="34" charset="0"/>
                <a:ea typeface="Calibri" panose="020F0502020204030204" pitchFamily="34" charset="0"/>
              </a:rPr>
              <a:t>It determines how good the estimate is based on the algorithm analysis(Grace-Martin, 2020).  </a:t>
            </a:r>
          </a:p>
          <a:p>
            <a:pPr marR="0" lvl="0">
              <a:spcBef>
                <a:spcPts val="0"/>
              </a:spcBef>
              <a:spcAft>
                <a:spcPts val="0"/>
              </a:spcAft>
            </a:pPr>
            <a:endParaRPr lang="en-US" dirty="0">
              <a:latin typeface="Calibri" panose="020F0502020204030204" pitchFamily="34" charset="0"/>
              <a:ea typeface="Calibri" panose="020F0502020204030204" pitchFamily="34"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rPr>
              <a:t>The predicted value is based on some equation and tells what you will expect as an average, but the result you get might differ from this prediction which </a:t>
            </a:r>
            <a:r>
              <a:rPr lang="en-US" dirty="0">
                <a:latin typeface="Calibri" panose="020F0502020204030204" pitchFamily="34" charset="0"/>
                <a:ea typeface="Calibri" panose="020F0502020204030204" pitchFamily="34" charset="0"/>
              </a:rPr>
              <a:t>could be</a:t>
            </a:r>
            <a:r>
              <a:rPr lang="en-US" sz="1800" dirty="0">
                <a:effectLst/>
                <a:latin typeface="Calibri" panose="020F0502020204030204" pitchFamily="34" charset="0"/>
                <a:ea typeface="Calibri" panose="020F0502020204030204" pitchFamily="34" charset="0"/>
              </a:rPr>
              <a:t> a slight error from the estimated value. This difference is called MSE. The lower the value for MSE, the more accurately a model is able to predict values (Zach, 2020, April 16).</a:t>
            </a:r>
          </a:p>
          <a:p>
            <a:pPr marR="0" lvl="0">
              <a:spcBef>
                <a:spcPts val="0"/>
              </a:spcBef>
              <a:spcAft>
                <a:spcPts val="0"/>
              </a:spcAft>
            </a:pPr>
            <a:endParaRPr lang="en-US" dirty="0">
              <a:latin typeface="Calibri" panose="020F0502020204030204" pitchFamily="34" charset="0"/>
              <a:ea typeface="Calibri" panose="020F0502020204030204" pitchFamily="34"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rPr>
              <a:t>Both RMSE and MSE can show if the degree of error is significant in </a:t>
            </a:r>
            <a:r>
              <a:rPr lang="en-US" dirty="0">
                <a:latin typeface="Calibri" panose="020F0502020204030204" pitchFamily="34" charset="0"/>
                <a:ea typeface="Calibri" panose="020F0502020204030204" pitchFamily="34" charset="0"/>
              </a:rPr>
              <a:t>the </a:t>
            </a:r>
            <a:r>
              <a:rPr lang="en-US" sz="1800" dirty="0">
                <a:effectLst/>
                <a:latin typeface="Calibri" panose="020F0502020204030204" pitchFamily="34" charset="0"/>
                <a:ea typeface="Calibri" panose="020F0502020204030204" pitchFamily="34" charset="0"/>
              </a:rPr>
              <a:t>model. </a:t>
            </a:r>
          </a:p>
          <a:p>
            <a:pPr marR="0" lvl="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44291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66627A-232C-489E-686A-C6D06FC6EF24}"/>
              </a:ext>
            </a:extLst>
          </p:cNvPr>
          <p:cNvPicPr>
            <a:picLocks noChangeAspect="1"/>
          </p:cNvPicPr>
          <p:nvPr/>
        </p:nvPicPr>
        <p:blipFill>
          <a:blip r:embed="rId2"/>
          <a:stretch>
            <a:fillRect/>
          </a:stretch>
        </p:blipFill>
        <p:spPr>
          <a:xfrm>
            <a:off x="736846" y="1191588"/>
            <a:ext cx="3105150" cy="828675"/>
          </a:xfrm>
          <a:prstGeom prst="rect">
            <a:avLst/>
          </a:prstGeom>
        </p:spPr>
      </p:pic>
      <p:sp>
        <p:nvSpPr>
          <p:cNvPr id="5" name="TextBox 4">
            <a:extLst>
              <a:ext uri="{FF2B5EF4-FFF2-40B4-BE49-F238E27FC236}">
                <a16:creationId xmlns:a16="http://schemas.microsoft.com/office/drawing/2014/main" id="{6F928185-38D5-0AFA-93E8-55FDA34BA683}"/>
              </a:ext>
            </a:extLst>
          </p:cNvPr>
          <p:cNvSpPr txBox="1"/>
          <p:nvPr/>
        </p:nvSpPr>
        <p:spPr>
          <a:xfrm>
            <a:off x="851146" y="666919"/>
            <a:ext cx="1285875" cy="410369"/>
          </a:xfrm>
          <a:prstGeom prst="rect">
            <a:avLst/>
          </a:prstGeom>
          <a:solidFill>
            <a:schemeClr val="accent6">
              <a:lumMod val="20000"/>
              <a:lumOff val="80000"/>
            </a:schemeClr>
          </a:solidFill>
        </p:spPr>
        <p:txBody>
          <a:bodyPr wrap="square">
            <a:spAutoFit/>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Formula</a:t>
            </a:r>
            <a:endParaRPr kumimoji="0" lang="en-US" sz="20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pic>
        <p:nvPicPr>
          <p:cNvPr id="7" name="Picture 6">
            <a:extLst>
              <a:ext uri="{FF2B5EF4-FFF2-40B4-BE49-F238E27FC236}">
                <a16:creationId xmlns:a16="http://schemas.microsoft.com/office/drawing/2014/main" id="{63A6B85E-DD23-323C-24F1-3585C61FEFA2}"/>
              </a:ext>
            </a:extLst>
          </p:cNvPr>
          <p:cNvPicPr>
            <a:picLocks noChangeAspect="1"/>
          </p:cNvPicPr>
          <p:nvPr/>
        </p:nvPicPr>
        <p:blipFill>
          <a:blip r:embed="rId3"/>
          <a:stretch>
            <a:fillRect/>
          </a:stretch>
        </p:blipFill>
        <p:spPr>
          <a:xfrm>
            <a:off x="949081" y="2020263"/>
            <a:ext cx="7400925" cy="1247775"/>
          </a:xfrm>
          <a:prstGeom prst="rect">
            <a:avLst/>
          </a:prstGeom>
        </p:spPr>
      </p:pic>
      <p:pic>
        <p:nvPicPr>
          <p:cNvPr id="10" name="Picture 9">
            <a:extLst>
              <a:ext uri="{FF2B5EF4-FFF2-40B4-BE49-F238E27FC236}">
                <a16:creationId xmlns:a16="http://schemas.microsoft.com/office/drawing/2014/main" id="{2676EE56-83F3-DFE1-4B72-4454C26C300D}"/>
              </a:ext>
            </a:extLst>
          </p:cNvPr>
          <p:cNvPicPr>
            <a:picLocks noChangeAspect="1"/>
          </p:cNvPicPr>
          <p:nvPr/>
        </p:nvPicPr>
        <p:blipFill>
          <a:blip r:embed="rId4"/>
          <a:stretch>
            <a:fillRect/>
          </a:stretch>
        </p:blipFill>
        <p:spPr>
          <a:xfrm>
            <a:off x="3219450" y="3589963"/>
            <a:ext cx="8115300" cy="2581275"/>
          </a:xfrm>
          <a:prstGeom prst="rect">
            <a:avLst/>
          </a:prstGeom>
        </p:spPr>
      </p:pic>
    </p:spTree>
    <p:extLst>
      <p:ext uri="{BB962C8B-B14F-4D97-AF65-F5344CB8AC3E}">
        <p14:creationId xmlns:p14="http://schemas.microsoft.com/office/powerpoint/2010/main" val="3465191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275C65-7293-41E1-9F62-1FD0E2B9A7C3}"/>
              </a:ext>
            </a:extLst>
          </p:cNvPr>
          <p:cNvSpPr txBox="1"/>
          <p:nvPr/>
        </p:nvSpPr>
        <p:spPr>
          <a:xfrm>
            <a:off x="989814" y="646357"/>
            <a:ext cx="10289355" cy="1200329"/>
          </a:xfrm>
          <a:prstGeom prst="rect">
            <a:avLst/>
          </a:prstGeom>
          <a:noFill/>
        </p:spPr>
        <p:txBody>
          <a:bodyPr wrap="square">
            <a:spAutoFit/>
          </a:bodyPr>
          <a:lstStyle/>
          <a:p>
            <a:r>
              <a:rPr lang="en-US" b="1" dirty="0"/>
              <a:t>Random forest regressor uses a decision tree regressor. </a:t>
            </a:r>
            <a:r>
              <a:rPr lang="en-US" dirty="0"/>
              <a:t>A decision tree regressor uses mean squared error (MSE) to split a node into two or more sub-nodes. This decision of splitting affects a tree's accuracy. The decision tree regressor picks a variable and the value to split on such that the two groups are as different from each other as possible. A weighted average of the groups' mean squared error is then taken (</a:t>
            </a:r>
            <a:r>
              <a:rPr lang="en-US" dirty="0" err="1"/>
              <a:t>GDCoder</a:t>
            </a:r>
            <a:r>
              <a:rPr lang="en-US" dirty="0"/>
              <a:t>, 2020).</a:t>
            </a:r>
          </a:p>
        </p:txBody>
      </p:sp>
      <p:sp>
        <p:nvSpPr>
          <p:cNvPr id="18" name="TextBox 17">
            <a:extLst>
              <a:ext uri="{FF2B5EF4-FFF2-40B4-BE49-F238E27FC236}">
                <a16:creationId xmlns:a16="http://schemas.microsoft.com/office/drawing/2014/main" id="{953087F6-FC61-46EF-A534-D8183E634E00}"/>
              </a:ext>
            </a:extLst>
          </p:cNvPr>
          <p:cNvSpPr txBox="1"/>
          <p:nvPr/>
        </p:nvSpPr>
        <p:spPr>
          <a:xfrm>
            <a:off x="900258" y="3710036"/>
            <a:ext cx="10213943" cy="1200329"/>
          </a:xfrm>
          <a:prstGeom prst="rect">
            <a:avLst/>
          </a:prstGeom>
          <a:noFill/>
        </p:spPr>
        <p:txBody>
          <a:bodyPr wrap="square">
            <a:spAutoFit/>
          </a:bodyPr>
          <a:lstStyle/>
          <a:p>
            <a:r>
              <a:rPr lang="en-US" b="1" dirty="0"/>
              <a:t>Root Mean Squared Error (RMSE) -</a:t>
            </a:r>
          </a:p>
          <a:p>
            <a:r>
              <a:rPr lang="en-US" dirty="0"/>
              <a:t>This is the square root of the MSE. It is a frequently used measure of the difference between values predicted by a model and the values actually observed. This is defined as the square root of the average squared distance between the actual score and the predicted score (Medium, 2020). Sample code and output of RMSE below:</a:t>
            </a:r>
          </a:p>
        </p:txBody>
      </p:sp>
      <p:pic>
        <p:nvPicPr>
          <p:cNvPr id="20" name="Picture 19">
            <a:extLst>
              <a:ext uri="{FF2B5EF4-FFF2-40B4-BE49-F238E27FC236}">
                <a16:creationId xmlns:a16="http://schemas.microsoft.com/office/drawing/2014/main" id="{D85173C2-EA19-4A58-A0C8-CA063CA25917}"/>
              </a:ext>
            </a:extLst>
          </p:cNvPr>
          <p:cNvPicPr>
            <a:picLocks noChangeAspect="1"/>
          </p:cNvPicPr>
          <p:nvPr/>
        </p:nvPicPr>
        <p:blipFill>
          <a:blip r:embed="rId2"/>
          <a:stretch>
            <a:fillRect/>
          </a:stretch>
        </p:blipFill>
        <p:spPr>
          <a:xfrm>
            <a:off x="1563889" y="4910365"/>
            <a:ext cx="8401050" cy="1181100"/>
          </a:xfrm>
          <a:prstGeom prst="rect">
            <a:avLst/>
          </a:prstGeom>
        </p:spPr>
      </p:pic>
      <p:pic>
        <p:nvPicPr>
          <p:cNvPr id="22" name="Picture 21">
            <a:extLst>
              <a:ext uri="{FF2B5EF4-FFF2-40B4-BE49-F238E27FC236}">
                <a16:creationId xmlns:a16="http://schemas.microsoft.com/office/drawing/2014/main" id="{50A99097-30C8-4482-90BD-B3F0D3460C1D}"/>
              </a:ext>
            </a:extLst>
          </p:cNvPr>
          <p:cNvPicPr>
            <a:picLocks noChangeAspect="1"/>
          </p:cNvPicPr>
          <p:nvPr/>
        </p:nvPicPr>
        <p:blipFill>
          <a:blip r:embed="rId3"/>
          <a:stretch>
            <a:fillRect/>
          </a:stretch>
        </p:blipFill>
        <p:spPr>
          <a:xfrm>
            <a:off x="900258" y="2144948"/>
            <a:ext cx="5538642" cy="1266825"/>
          </a:xfrm>
          <a:prstGeom prst="rect">
            <a:avLst/>
          </a:prstGeom>
        </p:spPr>
      </p:pic>
      <p:pic>
        <p:nvPicPr>
          <p:cNvPr id="3" name="Picture 2">
            <a:extLst>
              <a:ext uri="{FF2B5EF4-FFF2-40B4-BE49-F238E27FC236}">
                <a16:creationId xmlns:a16="http://schemas.microsoft.com/office/drawing/2014/main" id="{D6FD2E99-7B8C-4E11-8B79-8B9E5DA7D03A}"/>
              </a:ext>
            </a:extLst>
          </p:cNvPr>
          <p:cNvPicPr>
            <a:picLocks noChangeAspect="1"/>
          </p:cNvPicPr>
          <p:nvPr/>
        </p:nvPicPr>
        <p:blipFill>
          <a:blip r:embed="rId4"/>
          <a:stretch>
            <a:fillRect/>
          </a:stretch>
        </p:blipFill>
        <p:spPr>
          <a:xfrm>
            <a:off x="6562725" y="2186036"/>
            <a:ext cx="4972050" cy="1524000"/>
          </a:xfrm>
          <a:prstGeom prst="rect">
            <a:avLst/>
          </a:prstGeom>
        </p:spPr>
      </p:pic>
    </p:spTree>
    <p:extLst>
      <p:ext uri="{BB962C8B-B14F-4D97-AF65-F5344CB8AC3E}">
        <p14:creationId xmlns:p14="http://schemas.microsoft.com/office/powerpoint/2010/main" val="1793002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E5A0A4-9114-4515-871F-60EBD32A7B2B}"/>
              </a:ext>
            </a:extLst>
          </p:cNvPr>
          <p:cNvSpPr txBox="1"/>
          <p:nvPr/>
        </p:nvSpPr>
        <p:spPr>
          <a:xfrm>
            <a:off x="824060" y="690490"/>
            <a:ext cx="10543880" cy="1384995"/>
          </a:xfrm>
          <a:prstGeom prst="rect">
            <a:avLst/>
          </a:prstGeom>
          <a:noFill/>
        </p:spPr>
        <p:txBody>
          <a:bodyPr wrap="square">
            <a:spAutoFit/>
          </a:bodyPr>
          <a:lstStyle/>
          <a:p>
            <a:pPr marL="0" marR="0">
              <a:lnSpc>
                <a:spcPct val="200000"/>
              </a:lnSpc>
              <a:spcBef>
                <a:spcPts val="0"/>
              </a:spcBef>
            </a:pPr>
            <a:r>
              <a:rPr lang="en-US" sz="1800" b="1"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R Squared (R2) - The coefficient of determination</a:t>
            </a:r>
          </a:p>
          <a:p>
            <a:pPr marL="0" marR="0">
              <a:spcBef>
                <a:spcPts val="0"/>
              </a:spcBef>
            </a:pPr>
            <a:r>
              <a:rPr lang="en-US" sz="1600" dirty="0">
                <a:effectLst/>
                <a:latin typeface="Calibri" panose="020F0502020204030204" pitchFamily="34" charset="0"/>
                <a:ea typeface="Calibri" panose="020F0502020204030204" pitchFamily="34" charset="0"/>
                <a:cs typeface="Times New Roman" panose="02020603050405020304" pitchFamily="18" charset="0"/>
              </a:rPr>
              <a:t>This metric measures the relationship between the residual sum of squares (RSS) and the total sum of squares (TSS). The RSS is computed as the ground truth minus the predicted ground truth. </a:t>
            </a:r>
            <a:r>
              <a:rPr lang="en-US" sz="1600" b="1"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This metric tells how well a model fits the data. </a:t>
            </a:r>
            <a:r>
              <a:rPr lang="en-US" sz="1600" dirty="0">
                <a:effectLst/>
                <a:latin typeface="Calibri" panose="020F0502020204030204" pitchFamily="34" charset="0"/>
                <a:ea typeface="Calibri" panose="020F0502020204030204" pitchFamily="34" charset="0"/>
                <a:cs typeface="Times New Roman" panose="02020603050405020304" pitchFamily="18" charset="0"/>
              </a:rPr>
              <a:t>It ranges between 0 and 1. Higher the R-squared, the better the model fits the data.</a:t>
            </a:r>
          </a:p>
        </p:txBody>
      </p:sp>
      <p:pic>
        <p:nvPicPr>
          <p:cNvPr id="9" name="Picture 8">
            <a:extLst>
              <a:ext uri="{FF2B5EF4-FFF2-40B4-BE49-F238E27FC236}">
                <a16:creationId xmlns:a16="http://schemas.microsoft.com/office/drawing/2014/main" id="{BA4401D1-1474-44AE-B3D3-E30DE1317977}"/>
              </a:ext>
            </a:extLst>
          </p:cNvPr>
          <p:cNvPicPr>
            <a:picLocks noChangeAspect="1"/>
          </p:cNvPicPr>
          <p:nvPr/>
        </p:nvPicPr>
        <p:blipFill>
          <a:blip r:embed="rId2"/>
          <a:stretch>
            <a:fillRect/>
          </a:stretch>
        </p:blipFill>
        <p:spPr>
          <a:xfrm>
            <a:off x="1108238" y="2225426"/>
            <a:ext cx="5581650" cy="1333500"/>
          </a:xfrm>
          <a:prstGeom prst="rect">
            <a:avLst/>
          </a:prstGeom>
        </p:spPr>
      </p:pic>
      <p:pic>
        <p:nvPicPr>
          <p:cNvPr id="17" name="Picture 16">
            <a:extLst>
              <a:ext uri="{FF2B5EF4-FFF2-40B4-BE49-F238E27FC236}">
                <a16:creationId xmlns:a16="http://schemas.microsoft.com/office/drawing/2014/main" id="{A9D9F2B7-424F-4F12-8E43-D59641E2FA0A}"/>
              </a:ext>
            </a:extLst>
          </p:cNvPr>
          <p:cNvPicPr>
            <a:picLocks noChangeAspect="1"/>
          </p:cNvPicPr>
          <p:nvPr/>
        </p:nvPicPr>
        <p:blipFill>
          <a:blip r:embed="rId3"/>
          <a:stretch>
            <a:fillRect/>
          </a:stretch>
        </p:blipFill>
        <p:spPr>
          <a:xfrm>
            <a:off x="5552388" y="3290504"/>
            <a:ext cx="5648390" cy="2748994"/>
          </a:xfrm>
          <a:prstGeom prst="rect">
            <a:avLst/>
          </a:prstGeom>
        </p:spPr>
      </p:pic>
    </p:spTree>
    <p:extLst>
      <p:ext uri="{BB962C8B-B14F-4D97-AF65-F5344CB8AC3E}">
        <p14:creationId xmlns:p14="http://schemas.microsoft.com/office/powerpoint/2010/main" val="25765186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FD3E66-A5AD-4839-9911-0F2B0DE2144F}"/>
              </a:ext>
            </a:extLst>
          </p:cNvPr>
          <p:cNvSpPr txBox="1"/>
          <p:nvPr/>
        </p:nvSpPr>
        <p:spPr>
          <a:xfrm>
            <a:off x="834501" y="695739"/>
            <a:ext cx="10526162" cy="4247317"/>
          </a:xfrm>
          <a:prstGeom prst="rect">
            <a:avLst/>
          </a:prstGeom>
          <a:noFill/>
        </p:spPr>
        <p:txBody>
          <a:bodyPr wrap="square">
            <a:spAutoFit/>
          </a:bodyPr>
          <a:lstStyle/>
          <a:p>
            <a:pPr marR="0" lvl="0">
              <a:spcBef>
                <a:spcPts val="0"/>
              </a:spcBef>
              <a:spcAft>
                <a:spcPts val="0"/>
              </a:spcAft>
            </a:pPr>
            <a:r>
              <a:rPr lang="en-US" sz="1800" b="1" dirty="0">
                <a:effectLst/>
                <a:latin typeface="Calibri" panose="020F0502020204030204" pitchFamily="34" charset="0"/>
                <a:ea typeface="Calibri" panose="020F0502020204030204" pitchFamily="34" charset="0"/>
              </a:rPr>
              <a:t>Sample Code 1 in Python:</a:t>
            </a:r>
          </a:p>
          <a:p>
            <a:pPr marR="0" lvl="0">
              <a:spcBef>
                <a:spcPts val="0"/>
              </a:spcBef>
              <a:spcAft>
                <a:spcPts val="0"/>
              </a:spcAft>
            </a:pPr>
            <a:r>
              <a:rPr lang="en-US" sz="1800" i="1" dirty="0">
                <a:solidFill>
                  <a:srgbClr val="00B050"/>
                </a:solidFill>
                <a:effectLst/>
                <a:latin typeface="Calibri" panose="020F0502020204030204" pitchFamily="34" charset="0"/>
                <a:ea typeface="Calibri" panose="020F0502020204030204" pitchFamily="34" charset="0"/>
              </a:rPr>
              <a:t># Given table results with the following columns:</a:t>
            </a:r>
          </a:p>
          <a:p>
            <a:r>
              <a:rPr lang="en-US" sz="1800" dirty="0">
                <a:effectLst/>
                <a:latin typeface="Calibri" panose="020F0502020204030204" pitchFamily="34" charset="0"/>
                <a:ea typeface="Calibri" panose="020F0502020204030204" pitchFamily="34" charset="0"/>
              </a:rPr>
              <a:t>results = </a:t>
            </a:r>
            <a:r>
              <a:rPr lang="en-US" sz="1800" dirty="0" err="1">
                <a:effectLst/>
                <a:latin typeface="Calibri" panose="020F0502020204030204" pitchFamily="34" charset="0"/>
                <a:ea typeface="Calibri" panose="020F0502020204030204" pitchFamily="34" charset="0"/>
              </a:rPr>
              <a:t>pd.DataFrame</a:t>
            </a:r>
            <a:r>
              <a:rPr lang="en-US" sz="1800" dirty="0">
                <a:effectLst/>
                <a:latin typeface="Calibri" panose="020F0502020204030204" pitchFamily="34" charset="0"/>
                <a:ea typeface="Calibri" panose="020F0502020204030204" pitchFamily="34" charset="0"/>
              </a:rPr>
              <a:t>({'Actual y':</a:t>
            </a:r>
            <a:r>
              <a:rPr lang="en-US" sz="1800" dirty="0" err="1">
                <a:effectLst/>
                <a:latin typeface="Calibri" panose="020F0502020204030204" pitchFamily="34" charset="0"/>
                <a:ea typeface="Calibri" panose="020F0502020204030204" pitchFamily="34" charset="0"/>
              </a:rPr>
              <a:t>y_test</a:t>
            </a:r>
            <a:r>
              <a:rPr lang="en-US" sz="1800" dirty="0">
                <a:effectLst/>
                <a:latin typeface="Calibri" panose="020F0502020204030204" pitchFamily="34" charset="0"/>
                <a:ea typeface="Calibri" panose="020F0502020204030204" pitchFamily="34" charset="0"/>
              </a:rPr>
              <a:t>, 'Predicted y':</a:t>
            </a:r>
            <a:r>
              <a:rPr lang="en-US" sz="1800" dirty="0" err="1">
                <a:effectLst/>
                <a:latin typeface="Calibri" panose="020F0502020204030204" pitchFamily="34" charset="0"/>
                <a:ea typeface="Calibri" panose="020F0502020204030204" pitchFamily="34" charset="0"/>
              </a:rPr>
              <a:t>y_pred</a:t>
            </a:r>
            <a:r>
              <a:rPr lang="en-US" sz="1800" dirty="0">
                <a:effectLst/>
                <a:latin typeface="Calibri" panose="020F0502020204030204" pitchFamily="34" charset="0"/>
                <a:ea typeface="Calibri" panose="020F0502020204030204" pitchFamily="34" charset="0"/>
              </a:rPr>
              <a:t>})  ## Actual y, Predicted y, error, squared error</a:t>
            </a:r>
          </a:p>
          <a:p>
            <a:pPr marR="0" lvl="0">
              <a:spcBef>
                <a:spcPts val="0"/>
              </a:spcBef>
              <a:spcAft>
                <a:spcPts val="0"/>
              </a:spcAft>
            </a:pPr>
            <a:r>
              <a:rPr lang="en-US" sz="1800" dirty="0">
                <a:effectLst/>
                <a:latin typeface="Calibri" panose="020F0502020204030204" pitchFamily="34" charset="0"/>
                <a:ea typeface="Calibri" panose="020F0502020204030204" pitchFamily="34" charset="0"/>
              </a:rPr>
              <a:t>results['error'] = results['Actual y'] - results['Predicted y’]  ## error = actual y - predicted y</a:t>
            </a:r>
          </a:p>
          <a:p>
            <a:r>
              <a:rPr lang="en-US" sz="1800" dirty="0">
                <a:effectLst/>
                <a:latin typeface="Calibri" panose="020F0502020204030204" pitchFamily="34" charset="0"/>
                <a:ea typeface="Calibri" panose="020F0502020204030204" pitchFamily="34" charset="0"/>
              </a:rPr>
              <a:t>results['squared error'] = </a:t>
            </a:r>
            <a:r>
              <a:rPr lang="en-US" sz="1800" dirty="0" err="1">
                <a:effectLst/>
                <a:latin typeface="Calibri" panose="020F0502020204030204" pitchFamily="34" charset="0"/>
                <a:ea typeface="Calibri" panose="020F0502020204030204" pitchFamily="34" charset="0"/>
              </a:rPr>
              <a:t>np.square</a:t>
            </a:r>
            <a:r>
              <a:rPr lang="en-US" sz="1800" dirty="0">
                <a:effectLst/>
                <a:latin typeface="Calibri" panose="020F0502020204030204" pitchFamily="34" charset="0"/>
                <a:ea typeface="Calibri" panose="020F0502020204030204" pitchFamily="34" charset="0"/>
              </a:rPr>
              <a:t>(results['error’]) ## squared error = error ** 2</a:t>
            </a:r>
          </a:p>
          <a:p>
            <a:pPr marR="0" lvl="0">
              <a:spcBef>
                <a:spcPts val="0"/>
              </a:spcBef>
              <a:spcAft>
                <a:spcPts val="0"/>
              </a:spcAft>
            </a:pPr>
            <a:r>
              <a:rPr lang="en-US" sz="1800" dirty="0">
                <a:effectLst/>
                <a:latin typeface="Calibri" panose="020F0502020204030204" pitchFamily="34" charset="0"/>
                <a:ea typeface="Calibri" panose="020F0502020204030204" pitchFamily="34" charset="0"/>
              </a:rPr>
              <a:t>results</a:t>
            </a:r>
          </a:p>
          <a:p>
            <a:pPr marR="0" lvl="0">
              <a:spcBef>
                <a:spcPts val="0"/>
              </a:spcBef>
              <a:spcAft>
                <a:spcPts val="0"/>
              </a:spcAft>
            </a:pPr>
            <a:r>
              <a:rPr lang="en-US" sz="1800" dirty="0">
                <a:effectLst/>
                <a:latin typeface="Calibri" panose="020F0502020204030204" pitchFamily="34" charset="0"/>
                <a:ea typeface="Calibri" panose="020F0502020204030204" pitchFamily="34" charset="0"/>
              </a:rPr>
              <a:t>results['squared error'].mean()</a:t>
            </a:r>
          </a:p>
          <a:p>
            <a:pPr marR="0" lvl="0" algn="ctr">
              <a:spcBef>
                <a:spcPts val="0"/>
              </a:spcBef>
              <a:spcAft>
                <a:spcPts val="0"/>
              </a:spcAft>
            </a:pPr>
            <a:endParaRPr lang="en-US" dirty="0">
              <a:latin typeface="Calibri" panose="020F0502020204030204" pitchFamily="34" charset="0"/>
              <a:ea typeface="Calibri" panose="020F0502020204030204" pitchFamily="34" charset="0"/>
            </a:endParaRPr>
          </a:p>
          <a:p>
            <a:pPr marR="0" lvl="0" algn="ctr">
              <a:spcBef>
                <a:spcPts val="0"/>
              </a:spcBef>
              <a:spcAft>
                <a:spcPts val="0"/>
              </a:spcAft>
            </a:pPr>
            <a:r>
              <a:rPr lang="en-US" sz="1800" dirty="0">
                <a:effectLst/>
                <a:latin typeface="Calibri" panose="020F0502020204030204" pitchFamily="34" charset="0"/>
                <a:ea typeface="Calibri" panose="020F0502020204030204" pitchFamily="34" charset="0"/>
              </a:rPr>
              <a:t>--------------------------------------------------------------------------------------------------------------------------------</a:t>
            </a:r>
          </a:p>
          <a:p>
            <a:r>
              <a:rPr lang="en-US" sz="1800" b="1" dirty="0">
                <a:effectLst/>
                <a:latin typeface="Calibri" panose="020F0502020204030204" pitchFamily="34" charset="0"/>
                <a:ea typeface="Calibri" panose="020F0502020204030204" pitchFamily="34" charset="0"/>
              </a:rPr>
              <a:t>Sample Code 2 in Python:</a:t>
            </a:r>
          </a:p>
          <a:p>
            <a:r>
              <a:rPr lang="en-US" dirty="0">
                <a:latin typeface="Calibri" panose="020F0502020204030204" pitchFamily="34" charset="0"/>
                <a:ea typeface="Calibri" panose="020F0502020204030204" pitchFamily="34" charset="0"/>
              </a:rPr>
              <a:t>print(“Best params: “, </a:t>
            </a:r>
            <a:r>
              <a:rPr lang="en-US" dirty="0" err="1">
                <a:latin typeface="Calibri" panose="020F0502020204030204" pitchFamily="34" charset="0"/>
                <a:ea typeface="Calibri" panose="020F0502020204030204" pitchFamily="34" charset="0"/>
              </a:rPr>
              <a:t>rfrcv.best_params</a:t>
            </a:r>
            <a:r>
              <a:rPr lang="en-US" dirty="0">
                <a:latin typeface="Calibri" panose="020F0502020204030204" pitchFamily="34" charset="0"/>
                <a:ea typeface="Calibri" panose="020F0502020204030204" pitchFamily="34" charset="0"/>
              </a:rPr>
              <a:t>_)     </a:t>
            </a:r>
            <a:r>
              <a:rPr lang="en-US" i="1" dirty="0">
                <a:solidFill>
                  <a:srgbClr val="00B050"/>
                </a:solidFill>
                <a:latin typeface="Calibri" panose="020F0502020204030204" pitchFamily="34" charset="0"/>
                <a:ea typeface="Calibri" panose="020F0502020204030204" pitchFamily="34" charset="0"/>
              </a:rPr>
              <a:t>## check best parameters used</a:t>
            </a:r>
            <a:endParaRPr lang="en-US" sz="1800" i="1" dirty="0">
              <a:solidFill>
                <a:srgbClr val="00B050"/>
              </a:solidFill>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Print(“Training Score (MSE): “,</a:t>
            </a:r>
            <a:r>
              <a:rPr lang="en-US" sz="1800" dirty="0" err="1">
                <a:effectLst/>
                <a:latin typeface="Calibri" panose="020F0502020204030204" pitchFamily="34" charset="0"/>
                <a:ea typeface="Calibri" panose="020F0502020204030204" pitchFamily="34" charset="0"/>
              </a:rPr>
              <a:t>rfrcv.best_score</a:t>
            </a:r>
            <a:r>
              <a:rPr lang="en-US" sz="1800" dirty="0">
                <a:effectLst/>
                <a:latin typeface="Calibri" panose="020F0502020204030204" pitchFamily="34" charset="0"/>
                <a:ea typeface="Calibri" panose="020F0502020204030204" pitchFamily="34" charset="0"/>
              </a:rPr>
              <a:t>_)    </a:t>
            </a:r>
            <a:r>
              <a:rPr lang="en-US" sz="1800" i="1" dirty="0">
                <a:solidFill>
                  <a:srgbClr val="00B050"/>
                </a:solidFill>
                <a:effectLst/>
                <a:latin typeface="Calibri" panose="020F0502020204030204" pitchFamily="34" charset="0"/>
                <a:ea typeface="Calibri" panose="020F0502020204030204" pitchFamily="34" charset="0"/>
              </a:rPr>
              <a:t>## check best score for the top performing model.</a:t>
            </a:r>
          </a:p>
          <a:p>
            <a:r>
              <a:rPr lang="en-US" dirty="0">
                <a:latin typeface="Calibri" panose="020F0502020204030204" pitchFamily="34" charset="0"/>
                <a:ea typeface="Calibri" panose="020F0502020204030204" pitchFamily="34" charset="0"/>
              </a:rPr>
              <a:t>Print((“Training Score (RMSE): “,(</a:t>
            </a:r>
            <a:r>
              <a:rPr lang="en-US" dirty="0" err="1">
                <a:latin typeface="Calibri" panose="020F0502020204030204" pitchFamily="34" charset="0"/>
                <a:ea typeface="Calibri" panose="020F0502020204030204" pitchFamily="34" charset="0"/>
              </a:rPr>
              <a:t>rfrcv.best_score</a:t>
            </a:r>
            <a:r>
              <a:rPr lang="en-US" dirty="0">
                <a:latin typeface="Calibri" panose="020F0502020204030204" pitchFamily="34" charset="0"/>
                <a:ea typeface="Calibri" panose="020F0502020204030204" pitchFamily="34" charset="0"/>
              </a:rPr>
              <a:t>_)**(1/2))  </a:t>
            </a:r>
          </a:p>
          <a:p>
            <a:r>
              <a:rPr lang="en-US" dirty="0" err="1">
                <a:latin typeface="Calibri" panose="020F0502020204030204" pitchFamily="34" charset="0"/>
                <a:ea typeface="Calibri" panose="020F0502020204030204" pitchFamily="34" charset="0"/>
              </a:rPr>
              <a:t>y</a:t>
            </a:r>
            <a:r>
              <a:rPr lang="en-US" sz="1800" dirty="0" err="1">
                <a:effectLst/>
                <a:latin typeface="Calibri" panose="020F0502020204030204" pitchFamily="34" charset="0"/>
                <a:ea typeface="Calibri" panose="020F0502020204030204" pitchFamily="34" charset="0"/>
              </a:rPr>
              <a:t>_train</a:t>
            </a:r>
            <a:r>
              <a:rPr lang="en-US" sz="1800" dirty="0">
                <a:effectLst/>
                <a:latin typeface="Calibri" panose="020F0502020204030204" pitchFamily="34" charset="0"/>
                <a:ea typeface="Calibri" panose="020F0502020204030204" pitchFamily="34" charset="0"/>
              </a:rPr>
              <a:t>-pred = </a:t>
            </a:r>
            <a:r>
              <a:rPr lang="en-US" sz="1800" dirty="0" err="1">
                <a:effectLst/>
                <a:latin typeface="Calibri" panose="020F0502020204030204" pitchFamily="34" charset="0"/>
                <a:ea typeface="Calibri" panose="020F0502020204030204" pitchFamily="34" charset="0"/>
              </a:rPr>
              <a:t>rfrcv.predict</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x_train</a:t>
            </a:r>
            <a:r>
              <a:rPr lang="en-US" sz="1800" dirty="0">
                <a:effectLst/>
                <a:latin typeface="Calibri" panose="020F0502020204030204" pitchFamily="34" charset="0"/>
                <a:ea typeface="Calibri" panose="020F0502020204030204" pitchFamily="34" charset="0"/>
              </a:rPr>
              <a:t>)</a:t>
            </a:r>
          </a:p>
          <a:p>
            <a:r>
              <a:rPr lang="en-US" dirty="0">
                <a:latin typeface="Calibri" panose="020F0502020204030204" pitchFamily="34" charset="0"/>
                <a:ea typeface="Calibri" panose="020F0502020204030204" pitchFamily="34" charset="0"/>
              </a:rPr>
              <a:t>print(“Training - R-squared score for the model: “,r2_score(</a:t>
            </a:r>
            <a:r>
              <a:rPr lang="en-US" dirty="0" err="1">
                <a:latin typeface="Calibri" panose="020F0502020204030204" pitchFamily="34" charset="0"/>
                <a:ea typeface="Calibri" panose="020F0502020204030204" pitchFamily="34" charset="0"/>
              </a:rPr>
              <a:t>y_train</a:t>
            </a:r>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y_train_pred</a:t>
            </a:r>
            <a:r>
              <a:rPr lang="en-US" dirty="0">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F8401FF4-E371-4E2C-8E61-BF442974E1AF}"/>
              </a:ext>
            </a:extLst>
          </p:cNvPr>
          <p:cNvPicPr>
            <a:picLocks noChangeAspect="1"/>
          </p:cNvPicPr>
          <p:nvPr/>
        </p:nvPicPr>
        <p:blipFill>
          <a:blip r:embed="rId2"/>
          <a:stretch>
            <a:fillRect/>
          </a:stretch>
        </p:blipFill>
        <p:spPr>
          <a:xfrm>
            <a:off x="1288537" y="4943056"/>
            <a:ext cx="9086850" cy="1288779"/>
          </a:xfrm>
          <a:prstGeom prst="rect">
            <a:avLst/>
          </a:prstGeom>
        </p:spPr>
      </p:pic>
    </p:spTree>
    <p:extLst>
      <p:ext uri="{BB962C8B-B14F-4D97-AF65-F5344CB8AC3E}">
        <p14:creationId xmlns:p14="http://schemas.microsoft.com/office/powerpoint/2010/main" val="1394905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F822094-9FBB-4B9B-B9C4-EA20266FE3AE}"/>
              </a:ext>
            </a:extLst>
          </p:cNvPr>
          <p:cNvSpPr txBox="1"/>
          <p:nvPr/>
        </p:nvSpPr>
        <p:spPr>
          <a:xfrm>
            <a:off x="823912" y="1528687"/>
            <a:ext cx="10544176"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Sample Code 1 in </a:t>
            </a:r>
            <a:r>
              <a:rPr lang="en-US" b="1" dirty="0">
                <a:solidFill>
                  <a:prstClr val="black"/>
                </a:solidFill>
                <a:latin typeface="Calibri" panose="020F0502020204030204" pitchFamily="34" charset="0"/>
                <a:ea typeface="Calibri" panose="020F0502020204030204" pitchFamily="34" charset="0"/>
              </a:rPr>
              <a:t>R</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Calculating the MSE of a fitted regression model</a:t>
            </a:r>
          </a:p>
          <a:p>
            <a:pPr>
              <a:defRPr/>
            </a:pP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data(</a:t>
            </a: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mtcars</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 #load </a:t>
            </a: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mtcars</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dataset</a:t>
            </a:r>
          </a:p>
          <a:p>
            <a:pPr>
              <a:defRPr/>
            </a:pP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model &lt;- </a:t>
            </a: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lm</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a:t>
            </a: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mpg~disp+hp</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data=</a:t>
            </a: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mtcars</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 fit regression model</a:t>
            </a:r>
          </a:p>
          <a:p>
            <a:pPr>
              <a:defRPr/>
            </a:pPr>
            <a:r>
              <a:rPr kumimoji="0" lang="en-US" sz="180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model_summ</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&lt;-summary(model) ## get model summary</a:t>
            </a:r>
          </a:p>
          <a:p>
            <a:pPr>
              <a:defRPr/>
            </a:pP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mean(model_summ$residuals^2)</a:t>
            </a:r>
          </a:p>
          <a:p>
            <a:pPr>
              <a:defRPr/>
            </a:pPr>
            <a:endParaRPr lang="en-US" dirty="0">
              <a:solidFill>
                <a:prstClr val="black"/>
              </a:solidFill>
              <a:latin typeface="Calibri" panose="020F0502020204030204" pitchFamily="34" charset="0"/>
              <a:ea typeface="Calibri" panose="020F0502020204030204" pitchFamily="34" charset="0"/>
            </a:endParaRPr>
          </a:p>
          <a:p>
            <a:pPr>
              <a:defRPr/>
            </a:pPr>
            <a:r>
              <a:rPr kumimoji="0" lang="en-US" sz="18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mn-cs"/>
              </a:rPr>
              <a:t>Output (MSE): </a:t>
            </a:r>
            <a:r>
              <a:rPr kumimoji="0" lang="en-US" sz="180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8.85917</a:t>
            </a:r>
          </a:p>
        </p:txBody>
      </p:sp>
      <p:sp>
        <p:nvSpPr>
          <p:cNvPr id="13" name="TextBox 12">
            <a:extLst>
              <a:ext uri="{FF2B5EF4-FFF2-40B4-BE49-F238E27FC236}">
                <a16:creationId xmlns:a16="http://schemas.microsoft.com/office/drawing/2014/main" id="{3590C054-55E7-477B-BDC7-37A21E094069}"/>
              </a:ext>
            </a:extLst>
          </p:cNvPr>
          <p:cNvSpPr txBox="1"/>
          <p:nvPr/>
        </p:nvSpPr>
        <p:spPr>
          <a:xfrm>
            <a:off x="685800" y="729734"/>
            <a:ext cx="4267200" cy="400110"/>
          </a:xfrm>
          <a:prstGeom prst="rect">
            <a:avLst/>
          </a:prstGeom>
          <a:solidFill>
            <a:schemeClr val="accent5">
              <a:lumMod val="20000"/>
              <a:lumOff val="80000"/>
            </a:schemeClr>
          </a:solidFill>
        </p:spPr>
        <p:txBody>
          <a:bodyPr wrap="square">
            <a:spAutoFit/>
          </a:bodyPr>
          <a:lstStyle/>
          <a:p>
            <a:pPr algn="l" fontAlgn="base"/>
            <a:r>
              <a:rPr lang="en-US" sz="2000" b="1" i="0" dirty="0">
                <a:solidFill>
                  <a:srgbClr val="020202"/>
                </a:solidFill>
                <a:effectLst/>
                <a:latin typeface="inherit"/>
              </a:rPr>
              <a:t>How to Calculate MSE in R</a:t>
            </a:r>
            <a:endParaRPr lang="en-US" sz="2000" b="1" i="0" dirty="0">
              <a:solidFill>
                <a:srgbClr val="020202"/>
              </a:solidFill>
              <a:effectLst/>
              <a:latin typeface="Montserrat" panose="00000500000000000000" pitchFamily="2" charset="0"/>
            </a:endParaRPr>
          </a:p>
        </p:txBody>
      </p:sp>
      <p:sp>
        <p:nvSpPr>
          <p:cNvPr id="15" name="TextBox 14">
            <a:extLst>
              <a:ext uri="{FF2B5EF4-FFF2-40B4-BE49-F238E27FC236}">
                <a16:creationId xmlns:a16="http://schemas.microsoft.com/office/drawing/2014/main" id="{2D8BE793-BD7C-4481-BB57-490A67005DB7}"/>
              </a:ext>
            </a:extLst>
          </p:cNvPr>
          <p:cNvSpPr txBox="1"/>
          <p:nvPr/>
        </p:nvSpPr>
        <p:spPr>
          <a:xfrm>
            <a:off x="781049" y="1175206"/>
            <a:ext cx="10639425" cy="369332"/>
          </a:xfrm>
          <a:prstGeom prst="rect">
            <a:avLst/>
          </a:prstGeom>
          <a:noFill/>
        </p:spPr>
        <p:txBody>
          <a:bodyPr wrap="square">
            <a:spAutoFit/>
          </a:bodyPr>
          <a:lstStyle/>
          <a:p>
            <a:r>
              <a:rPr lang="en-US" dirty="0">
                <a:solidFill>
                  <a:srgbClr val="000000"/>
                </a:solidFill>
                <a:latin typeface="Helvetica" panose="020B0604020202020204" pitchFamily="34" charset="0"/>
              </a:rPr>
              <a:t>T</a:t>
            </a:r>
            <a:r>
              <a:rPr lang="en-US" b="0" i="0" dirty="0">
                <a:solidFill>
                  <a:srgbClr val="000000"/>
                </a:solidFill>
                <a:effectLst/>
                <a:latin typeface="Helvetica" panose="020B0604020202020204" pitchFamily="34" charset="0"/>
              </a:rPr>
              <a:t>wo methods to calculate the MSE of a regression model in R.</a:t>
            </a:r>
            <a:endParaRPr lang="en-US" dirty="0"/>
          </a:p>
        </p:txBody>
      </p:sp>
      <p:sp>
        <p:nvSpPr>
          <p:cNvPr id="20" name="TextBox 19">
            <a:extLst>
              <a:ext uri="{FF2B5EF4-FFF2-40B4-BE49-F238E27FC236}">
                <a16:creationId xmlns:a16="http://schemas.microsoft.com/office/drawing/2014/main" id="{B1BA77A5-3FF1-410E-ACA6-C601933810C2}"/>
              </a:ext>
            </a:extLst>
          </p:cNvPr>
          <p:cNvSpPr txBox="1"/>
          <p:nvPr/>
        </p:nvSpPr>
        <p:spPr>
          <a:xfrm>
            <a:off x="823912" y="3622029"/>
            <a:ext cx="9782175" cy="369332"/>
          </a:xfrm>
          <a:prstGeom prst="rect">
            <a:avLst/>
          </a:prstGeom>
          <a:noFill/>
        </p:spPr>
        <p:txBody>
          <a:bodyPr wrap="square">
            <a:spAutoFit/>
          </a:bodyPr>
          <a:lstStyle/>
          <a:p>
            <a:pPr>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Sample Code 2 in </a:t>
            </a:r>
            <a:r>
              <a:rPr lang="en-US" b="1" dirty="0">
                <a:solidFill>
                  <a:prstClr val="black"/>
                </a:solidFill>
                <a:latin typeface="Calibri" panose="020F0502020204030204" pitchFamily="34" charset="0"/>
                <a:ea typeface="Calibri" panose="020F0502020204030204" pitchFamily="34" charset="0"/>
              </a:rPr>
              <a:t>R</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Calculating the MSE </a:t>
            </a:r>
            <a:r>
              <a:rPr lang="en-US" b="1" i="0" dirty="0">
                <a:solidFill>
                  <a:srgbClr val="000000"/>
                </a:solidFill>
                <a:effectLst/>
                <a:latin typeface="inherit"/>
              </a:rPr>
              <a:t>from a list of Predicted and Actual Values</a:t>
            </a: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
        <p:nvSpPr>
          <p:cNvPr id="6" name="TextBox 5">
            <a:extLst>
              <a:ext uri="{FF2B5EF4-FFF2-40B4-BE49-F238E27FC236}">
                <a16:creationId xmlns:a16="http://schemas.microsoft.com/office/drawing/2014/main" id="{FFF703E2-9457-46F6-9FD2-D1AED39EE631}"/>
              </a:ext>
            </a:extLst>
          </p:cNvPr>
          <p:cNvSpPr txBox="1"/>
          <p:nvPr/>
        </p:nvSpPr>
        <p:spPr>
          <a:xfrm>
            <a:off x="823912" y="4435966"/>
            <a:ext cx="5082477" cy="1477328"/>
          </a:xfrm>
          <a:prstGeom prst="rect">
            <a:avLst/>
          </a:prstGeom>
          <a:noFill/>
        </p:spPr>
        <p:txBody>
          <a:bodyPr wrap="square">
            <a:spAutoFit/>
          </a:bodyPr>
          <a:lstStyle/>
          <a:p>
            <a:r>
              <a:rPr lang="en-US" dirty="0">
                <a:latin typeface="Inherit"/>
              </a:rPr>
              <a:t>data &lt;- </a:t>
            </a:r>
            <a:r>
              <a:rPr lang="en-US" dirty="0" err="1">
                <a:latin typeface="Inherit"/>
              </a:rPr>
              <a:t>data.frame</a:t>
            </a:r>
            <a:r>
              <a:rPr lang="en-US" dirty="0">
                <a:latin typeface="Inherit"/>
              </a:rPr>
              <a:t>(pred = predict(model), actual = </a:t>
            </a:r>
            <a:r>
              <a:rPr lang="en-US" dirty="0" err="1">
                <a:latin typeface="Inherit"/>
              </a:rPr>
              <a:t>mtcars$mpg</a:t>
            </a:r>
            <a:r>
              <a:rPr lang="en-US" dirty="0">
                <a:latin typeface="Inherit"/>
              </a:rPr>
              <a:t>)  ##create data frame with a column </a:t>
            </a:r>
          </a:p>
          <a:p>
            <a:r>
              <a:rPr lang="en-US" dirty="0">
                <a:latin typeface="Inherit"/>
              </a:rPr>
              <a:t>		of actual and predicted values</a:t>
            </a:r>
          </a:p>
          <a:p>
            <a:r>
              <a:rPr lang="en-US" dirty="0">
                <a:latin typeface="Inherit"/>
              </a:rPr>
              <a:t>head(data)  ## view first six lines of data</a:t>
            </a:r>
          </a:p>
          <a:p>
            <a:endParaRPr lang="en-US" dirty="0"/>
          </a:p>
        </p:txBody>
      </p:sp>
      <p:pic>
        <p:nvPicPr>
          <p:cNvPr id="7" name="Picture 6">
            <a:extLst>
              <a:ext uri="{FF2B5EF4-FFF2-40B4-BE49-F238E27FC236}">
                <a16:creationId xmlns:a16="http://schemas.microsoft.com/office/drawing/2014/main" id="{ADE6FD66-5E68-480F-8725-C6BFAEA69B51}"/>
              </a:ext>
            </a:extLst>
          </p:cNvPr>
          <p:cNvPicPr>
            <a:picLocks noChangeAspect="1"/>
          </p:cNvPicPr>
          <p:nvPr/>
        </p:nvPicPr>
        <p:blipFill>
          <a:blip r:embed="rId2"/>
          <a:stretch>
            <a:fillRect/>
          </a:stretch>
        </p:blipFill>
        <p:spPr>
          <a:xfrm>
            <a:off x="6430801" y="4453358"/>
            <a:ext cx="4800942" cy="1720208"/>
          </a:xfrm>
          <a:prstGeom prst="rect">
            <a:avLst/>
          </a:prstGeom>
        </p:spPr>
      </p:pic>
      <p:sp>
        <p:nvSpPr>
          <p:cNvPr id="9" name="TextBox 8">
            <a:extLst>
              <a:ext uri="{FF2B5EF4-FFF2-40B4-BE49-F238E27FC236}">
                <a16:creationId xmlns:a16="http://schemas.microsoft.com/office/drawing/2014/main" id="{460173C6-07BB-4312-98F0-41B2DECB6043}"/>
              </a:ext>
            </a:extLst>
          </p:cNvPr>
          <p:cNvSpPr txBox="1"/>
          <p:nvPr/>
        </p:nvSpPr>
        <p:spPr>
          <a:xfrm>
            <a:off x="685801" y="4053378"/>
            <a:ext cx="4800942" cy="369332"/>
          </a:xfrm>
          <a:prstGeom prst="rect">
            <a:avLst/>
          </a:prstGeom>
          <a:solidFill>
            <a:schemeClr val="accent5">
              <a:lumMod val="20000"/>
              <a:lumOff val="80000"/>
            </a:schemeClr>
          </a:solidFill>
        </p:spPr>
        <p:txBody>
          <a:bodyPr wrap="square">
            <a:spAutoFit/>
          </a:bodyPr>
          <a:lstStyle/>
          <a:p>
            <a:pPr algn="ct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R Code</a:t>
            </a:r>
            <a:endParaRPr lang="en-US" dirty="0"/>
          </a:p>
        </p:txBody>
      </p:sp>
      <p:sp>
        <p:nvSpPr>
          <p:cNvPr id="10" name="TextBox 9">
            <a:extLst>
              <a:ext uri="{FF2B5EF4-FFF2-40B4-BE49-F238E27FC236}">
                <a16:creationId xmlns:a16="http://schemas.microsoft.com/office/drawing/2014/main" id="{F8CD3768-1FE1-4CF2-ABD9-A9C2867F28F1}"/>
              </a:ext>
            </a:extLst>
          </p:cNvPr>
          <p:cNvSpPr txBox="1"/>
          <p:nvPr/>
        </p:nvSpPr>
        <p:spPr>
          <a:xfrm>
            <a:off x="6430801" y="4053378"/>
            <a:ext cx="4800942" cy="369332"/>
          </a:xfrm>
          <a:prstGeom prst="rect">
            <a:avLst/>
          </a:prstGeom>
          <a:solidFill>
            <a:schemeClr val="accent5">
              <a:lumMod val="20000"/>
              <a:lumOff val="80000"/>
            </a:schemeClr>
          </a:solidFill>
        </p:spPr>
        <p:txBody>
          <a:bodyPr wrap="square">
            <a:spAutoFit/>
          </a:bodyPr>
          <a:lstStyle/>
          <a:p>
            <a:pPr algn="ctr"/>
            <a:r>
              <a:rPr lang="en-US" b="1" dirty="0">
                <a:solidFill>
                  <a:prstClr val="black"/>
                </a:solidFill>
                <a:latin typeface="Calibri" panose="020F0502020204030204" pitchFamily="34" charset="0"/>
              </a:rPr>
              <a:t>Output</a:t>
            </a:r>
            <a:endParaRPr lang="en-US" dirty="0"/>
          </a:p>
        </p:txBody>
      </p:sp>
    </p:spTree>
    <p:extLst>
      <p:ext uri="{BB962C8B-B14F-4D97-AF65-F5344CB8AC3E}">
        <p14:creationId xmlns:p14="http://schemas.microsoft.com/office/powerpoint/2010/main" val="1225751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7FEE3-CC02-4501-AB07-A46385CD235D}"/>
              </a:ext>
            </a:extLst>
          </p:cNvPr>
          <p:cNvSpPr txBox="1"/>
          <p:nvPr/>
        </p:nvSpPr>
        <p:spPr>
          <a:xfrm>
            <a:off x="996875" y="1242196"/>
            <a:ext cx="10413402" cy="535531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t"/>
                <a:ea typeface="+mn-ea"/>
                <a:cs typeface="+mn-cs"/>
              </a:rPr>
              <a:t>All are hyperlinked on the resource library page.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t"/>
                <a:ea typeface="+mn-ea"/>
                <a:cs typeface="+mn-cs"/>
              </a:rPr>
              <a:t>Cheat Sheets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212121"/>
                </a:solidFill>
                <a:effectLst/>
                <a:uLnTx/>
                <a:uFillTx/>
                <a:latin typeface="Inhert"/>
                <a:ea typeface="+mn-ea"/>
                <a:cs typeface="+mn-cs"/>
              </a:rPr>
              <a:t>DataCamp</a:t>
            </a:r>
            <a:r>
              <a:rPr kumimoji="0" lang="en-US" sz="1800" b="0" i="0" u="none" strike="noStrike" kern="1200" cap="none" spc="0" normalizeH="0" baseline="0" noProof="0" dirty="0">
                <a:ln>
                  <a:noFill/>
                </a:ln>
                <a:solidFill>
                  <a:srgbClr val="212121"/>
                </a:solidFill>
                <a:effectLst/>
                <a:uLnTx/>
                <a:uFillTx/>
                <a:latin typeface="Inhert"/>
                <a:ea typeface="+mn-ea"/>
                <a:cs typeface="+mn-cs"/>
              </a:rPr>
              <a:t> (n.d.) Python for data science cheat sheet. </a:t>
            </a:r>
            <a:r>
              <a:rPr kumimoji="0" lang="en-US" sz="1800" b="0" i="0" u="none" strike="noStrike" kern="1200" cap="none" spc="0" normalizeH="0" baseline="0" noProof="0" dirty="0" err="1">
                <a:ln>
                  <a:noFill/>
                </a:ln>
                <a:solidFill>
                  <a:srgbClr val="212121"/>
                </a:solidFill>
                <a:effectLst/>
                <a:uLnTx/>
                <a:uFillTx/>
                <a:latin typeface="Inhert"/>
                <a:ea typeface="+mn-ea"/>
                <a:cs typeface="+mn-cs"/>
              </a:rPr>
              <a:t>DataCamp</a:t>
            </a:r>
            <a:r>
              <a:rPr kumimoji="0" lang="en-US" sz="1800" b="0" i="0" u="none" strike="noStrike" kern="1200" cap="none" spc="0" normalizeH="0" baseline="0" noProof="0" dirty="0">
                <a:ln>
                  <a:noFill/>
                </a:ln>
                <a:solidFill>
                  <a:srgbClr val="212121"/>
                </a:solidFill>
                <a:effectLst/>
                <a:uLnTx/>
                <a:uFillTx/>
                <a:latin typeface="Inhert"/>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R Studio (n.d.) RStudio </a:t>
            </a:r>
            <a:r>
              <a:rPr kumimoji="0" lang="en-US" sz="1800" b="0" i="0" u="none" strike="noStrike" kern="1200" cap="none" spc="0" normalizeH="0" baseline="0" noProof="0" dirty="0" err="1">
                <a:ln>
                  <a:noFill/>
                </a:ln>
                <a:solidFill>
                  <a:srgbClr val="212121"/>
                </a:solidFill>
                <a:effectLst/>
                <a:uLnTx/>
                <a:uFillTx/>
                <a:latin typeface="Inhert"/>
                <a:ea typeface="+mn-ea"/>
                <a:cs typeface="+mn-cs"/>
              </a:rPr>
              <a:t>cheatsheets</a:t>
            </a:r>
            <a:r>
              <a:rPr kumimoji="0" lang="en-US" sz="1800" b="0" i="0" u="none" strike="noStrike" kern="1200" cap="none" spc="0" normalizeH="0" baseline="0" noProof="0" dirty="0">
                <a:ln>
                  <a:noFill/>
                </a:ln>
                <a:solidFill>
                  <a:srgbClr val="212121"/>
                </a:solidFill>
                <a:effectLst/>
                <a:uLnTx/>
                <a:uFillTx/>
                <a:latin typeface="Inhert"/>
                <a:ea typeface="+mn-ea"/>
                <a:cs typeface="+mn-cs"/>
              </a:rPr>
              <a:t>. R Studio.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t"/>
                <a:ea typeface="+mn-ea"/>
                <a:cs typeface="+mn-cs"/>
              </a:rPr>
              <a:t>Books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BRUCE, P. A. (2020). Practical statistics for data scientists. 50+ essential concepts using r and python.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O'Reilly Media, Incorporated. Retrieved from WGU Library.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Larose, C. D., &amp; Larose, D. T. (2019). Data science using Python and R. Chichester, NJ: Wiley Blackwell.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Inhert"/>
                <a:ea typeface="+mn-ea"/>
                <a:cs typeface="+mn-cs"/>
              </a:rPr>
              <a:t>Websites</a:t>
            </a:r>
          </a:p>
          <a:p>
            <a:pPr marL="285750" lvl="0" indent="-285750">
              <a:buFont typeface="Arial" panose="020B0604020202020204" pitchFamily="34" charset="0"/>
              <a:buChar char="•"/>
              <a:defRPr/>
            </a:pPr>
            <a:r>
              <a:rPr kumimoji="0" lang="en-US" sz="1800" b="1" i="0" u="none" strike="noStrike" kern="1200" cap="none" spc="0" normalizeH="0" baseline="0" noProof="0" dirty="0">
                <a:ln>
                  <a:noFill/>
                </a:ln>
                <a:solidFill>
                  <a:srgbClr val="C00000"/>
                </a:solidFill>
                <a:effectLst/>
                <a:uLnTx/>
                <a:uFillTx/>
                <a:latin typeface="Inhert"/>
                <a:ea typeface="+mn-ea"/>
                <a:cs typeface="+mn-cs"/>
              </a:rPr>
              <a:t>Videos</a:t>
            </a:r>
            <a:r>
              <a:rPr lang="en-US" dirty="0">
                <a:solidFill>
                  <a:srgbClr val="212121"/>
                </a:solidFill>
                <a:latin typeface="Inhert"/>
              </a:rPr>
              <a:t>Information Builders. (n.d.). Welcome to the </a:t>
            </a:r>
            <a:r>
              <a:rPr lang="en-US" dirty="0" err="1">
                <a:solidFill>
                  <a:srgbClr val="212121"/>
                </a:solidFill>
                <a:latin typeface="Inhert"/>
              </a:rPr>
              <a:t>WebFOCUS</a:t>
            </a:r>
            <a:r>
              <a:rPr lang="en-US" dirty="0">
                <a:solidFill>
                  <a:srgbClr val="212121"/>
                </a:solidFill>
                <a:latin typeface="Inhert"/>
              </a:rPr>
              <a:t> release 8 technical library.</a:t>
            </a:r>
          </a:p>
          <a:p>
            <a:pPr marL="285750" lvl="0" indent="-285750">
              <a:buFont typeface="Arial" panose="020B0604020202020204" pitchFamily="34" charset="0"/>
              <a:buChar char="•"/>
              <a:defRPr/>
            </a:pPr>
            <a:r>
              <a:rPr lang="en-US" dirty="0" err="1">
                <a:solidFill>
                  <a:srgbClr val="212121"/>
                </a:solidFill>
                <a:latin typeface="Inhert"/>
              </a:rPr>
              <a:t>Navlani</a:t>
            </a:r>
            <a:r>
              <a:rPr lang="en-US" dirty="0">
                <a:solidFill>
                  <a:srgbClr val="212121"/>
                </a:solidFill>
                <a:latin typeface="Inhert"/>
              </a:rPr>
              <a:t>, A. (2018, December 4). Naive Bayes classification using Scikit-learn. </a:t>
            </a:r>
            <a:r>
              <a:rPr lang="en-US" dirty="0" err="1">
                <a:solidFill>
                  <a:srgbClr val="212121"/>
                </a:solidFill>
                <a:latin typeface="Inhert"/>
              </a:rPr>
              <a:t>DataCamp</a:t>
            </a:r>
            <a:r>
              <a:rPr lang="en-US" dirty="0">
                <a:solidFill>
                  <a:srgbClr val="212121"/>
                </a:solidFill>
                <a:latin typeface="Inhert"/>
              </a:rPr>
              <a:t>. </a:t>
            </a:r>
            <a:r>
              <a:rPr lang="en-US"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https://www.datacamp.com/tutorial/naive-bayes-scikit-learn</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defRPr/>
            </a:pPr>
            <a:r>
              <a:rPr lang="en-US" dirty="0">
                <a:solidFill>
                  <a:srgbClr val="212121"/>
                </a:solidFill>
                <a:latin typeface="Inhert"/>
              </a:rPr>
              <a:t>STHDA. (n.d.). </a:t>
            </a:r>
            <a:r>
              <a:rPr lang="en-US" dirty="0" err="1">
                <a:solidFill>
                  <a:srgbClr val="212121"/>
                </a:solidFill>
                <a:latin typeface="Inhert"/>
              </a:rPr>
              <a:t>Factoextra</a:t>
            </a:r>
            <a:r>
              <a:rPr lang="en-US" dirty="0">
                <a:solidFill>
                  <a:srgbClr val="212121"/>
                </a:solidFill>
                <a:latin typeface="Inhert"/>
              </a:rPr>
              <a:t> R Package: Easy multivariate data analyses and elegant visualization.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Inhert"/>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212121"/>
                </a:solidFill>
                <a:effectLst/>
                <a:uLnTx/>
                <a:uFillTx/>
                <a:latin typeface="Inhert"/>
                <a:ea typeface="+mn-ea"/>
                <a:cs typeface="+mn-cs"/>
              </a:rPr>
              <a:t>Jedamski</a:t>
            </a:r>
            <a:r>
              <a:rPr kumimoji="0" lang="en-US" sz="1800" b="0" i="0" u="none" strike="noStrike" kern="1200" cap="none" spc="0" normalizeH="0" baseline="0" noProof="0" dirty="0">
                <a:ln>
                  <a:noFill/>
                </a:ln>
                <a:solidFill>
                  <a:srgbClr val="212121"/>
                </a:solidFill>
                <a:effectLst/>
                <a:uLnTx/>
                <a:uFillTx/>
                <a:latin typeface="Inhert"/>
                <a:ea typeface="+mn-ea"/>
                <a:cs typeface="+mn-cs"/>
              </a:rPr>
              <a:t>, D. (2019). Applied machine learning: algorithms. LinkedIn Learning.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212121"/>
                </a:solidFill>
                <a:effectLst/>
                <a:uLnTx/>
                <a:uFillTx/>
                <a:latin typeface="Inhert"/>
                <a:ea typeface="+mn-ea"/>
                <a:cs typeface="+mn-cs"/>
              </a:rPr>
              <a:t>Kolalapudi</a:t>
            </a:r>
            <a:r>
              <a:rPr kumimoji="0" lang="en-US" sz="1800" b="0" i="0" u="none" strike="noStrike" kern="1200" cap="none" spc="0" normalizeH="0" baseline="0" noProof="0" dirty="0">
                <a:ln>
                  <a:noFill/>
                </a:ln>
                <a:solidFill>
                  <a:srgbClr val="212121"/>
                </a:solidFill>
                <a:effectLst/>
                <a:uLnTx/>
                <a:uFillTx/>
                <a:latin typeface="Inhert"/>
                <a:ea typeface="+mn-ea"/>
                <a:cs typeface="+mn-cs"/>
              </a:rPr>
              <a:t>, S. (2017). Classification using tree-based models. </a:t>
            </a:r>
            <a:r>
              <a:rPr kumimoji="0" lang="en-US" sz="1800" b="0" i="0" u="none" strike="noStrike" kern="1200" cap="none" spc="0" normalizeH="0" baseline="0" noProof="0" dirty="0" err="1">
                <a:ln>
                  <a:noFill/>
                </a:ln>
                <a:solidFill>
                  <a:srgbClr val="212121"/>
                </a:solidFill>
                <a:effectLst/>
                <a:uLnTx/>
                <a:uFillTx/>
                <a:latin typeface="Inhert"/>
                <a:ea typeface="+mn-ea"/>
                <a:cs typeface="+mn-cs"/>
              </a:rPr>
              <a:t>PluralSight</a:t>
            </a:r>
            <a:r>
              <a:rPr kumimoji="0" lang="en-US" sz="1800" b="0" i="0" u="none" strike="noStrike" kern="1200" cap="none" spc="0" normalizeH="0" baseline="0" noProof="0" dirty="0">
                <a:ln>
                  <a:noFill/>
                </a:ln>
                <a:solidFill>
                  <a:srgbClr val="212121"/>
                </a:solidFill>
                <a:effectLst/>
                <a:uLnTx/>
                <a:uFillTx/>
                <a:latin typeface="Inhert"/>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Poulson, B. (2020). R essential training part 2: modeling data. LinkedIn Learning.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Pierson, L. (2019). Python for data science essential training part 2. LinkedIn Learning.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12121"/>
              </a:solidFill>
              <a:effectLst/>
              <a:uLnTx/>
              <a:uFillTx/>
              <a:latin typeface="Inhert"/>
              <a:ea typeface="+mn-ea"/>
              <a:cs typeface="+mn-cs"/>
            </a:endParaRPr>
          </a:p>
        </p:txBody>
      </p:sp>
      <p:sp>
        <p:nvSpPr>
          <p:cNvPr id="5" name="TextBox 4">
            <a:extLst>
              <a:ext uri="{FF2B5EF4-FFF2-40B4-BE49-F238E27FC236}">
                <a16:creationId xmlns:a16="http://schemas.microsoft.com/office/drawing/2014/main" id="{F3D185CC-4A4D-410E-BF7C-6A2254A03D48}"/>
              </a:ext>
            </a:extLst>
          </p:cNvPr>
          <p:cNvSpPr txBox="1"/>
          <p:nvPr/>
        </p:nvSpPr>
        <p:spPr>
          <a:xfrm>
            <a:off x="2097741" y="718976"/>
            <a:ext cx="6110342" cy="523220"/>
          </a:xfrm>
          <a:prstGeom prst="rect">
            <a:avLst/>
          </a:prstGeom>
          <a:solidFill>
            <a:schemeClr val="accent1">
              <a:lumMod val="20000"/>
              <a:lumOff val="80000"/>
            </a:schemeClr>
          </a:solidFill>
          <a:ln>
            <a:solidFill>
              <a:schemeClr val="accent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aramond" panose="02020404030301010803"/>
                <a:ea typeface="+mn-ea"/>
                <a:cs typeface="+mn-cs"/>
              </a:rPr>
              <a:t>Resource  Library</a:t>
            </a:r>
          </a:p>
        </p:txBody>
      </p:sp>
    </p:spTree>
    <p:extLst>
      <p:ext uri="{BB962C8B-B14F-4D97-AF65-F5344CB8AC3E}">
        <p14:creationId xmlns:p14="http://schemas.microsoft.com/office/powerpoint/2010/main" val="2699888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59AD021-20B1-47A7-8EF0-93C8115DBB9C}"/>
              </a:ext>
            </a:extLst>
          </p:cNvPr>
          <p:cNvSpPr txBox="1"/>
          <p:nvPr/>
        </p:nvSpPr>
        <p:spPr>
          <a:xfrm>
            <a:off x="927910" y="747454"/>
            <a:ext cx="5339725" cy="646331"/>
          </a:xfrm>
          <a:prstGeom prst="rect">
            <a:avLst/>
          </a:prstGeom>
          <a:noFill/>
        </p:spPr>
        <p:txBody>
          <a:bodyPr wrap="square">
            <a:spAutoFit/>
          </a:bodyPr>
          <a:lstStyle/>
          <a:p>
            <a:r>
              <a:rPr lang="en-US" dirty="0">
                <a:latin typeface="Inherit"/>
              </a:rPr>
              <a:t>mean((</a:t>
            </a:r>
            <a:r>
              <a:rPr lang="en-US" dirty="0" err="1">
                <a:latin typeface="Inherit"/>
              </a:rPr>
              <a:t>data$actual</a:t>
            </a:r>
            <a:r>
              <a:rPr lang="en-US" dirty="0">
                <a:latin typeface="Inherit"/>
              </a:rPr>
              <a:t> - </a:t>
            </a:r>
            <a:r>
              <a:rPr lang="en-US" dirty="0" err="1">
                <a:latin typeface="Inherit"/>
              </a:rPr>
              <a:t>data$pred</a:t>
            </a:r>
            <a:r>
              <a:rPr lang="en-US" dirty="0">
                <a:latin typeface="Inherit"/>
              </a:rPr>
              <a:t>)^2)  ##  calculate MSE</a:t>
            </a:r>
          </a:p>
          <a:p>
            <a:r>
              <a:rPr lang="en-US" b="1" dirty="0">
                <a:solidFill>
                  <a:srgbClr val="C00000"/>
                </a:solidFill>
                <a:latin typeface="Inherit"/>
              </a:rPr>
              <a:t>Output (MSE) = 8.85917</a:t>
            </a:r>
          </a:p>
        </p:txBody>
      </p:sp>
      <p:sp>
        <p:nvSpPr>
          <p:cNvPr id="13" name="TextBox 12">
            <a:extLst>
              <a:ext uri="{FF2B5EF4-FFF2-40B4-BE49-F238E27FC236}">
                <a16:creationId xmlns:a16="http://schemas.microsoft.com/office/drawing/2014/main" id="{27A6541B-1CF5-4C0D-A96F-45EF665738C3}"/>
              </a:ext>
            </a:extLst>
          </p:cNvPr>
          <p:cNvSpPr txBox="1"/>
          <p:nvPr/>
        </p:nvSpPr>
        <p:spPr>
          <a:xfrm>
            <a:off x="704850" y="5741214"/>
            <a:ext cx="4675018" cy="369332"/>
          </a:xfrm>
          <a:prstGeom prst="rect">
            <a:avLst/>
          </a:prstGeom>
          <a:solidFill>
            <a:schemeClr val="accent1">
              <a:lumMod val="40000"/>
              <a:lumOff val="60000"/>
            </a:schemeClr>
          </a:solidFill>
        </p:spPr>
        <p:txBody>
          <a:bodyPr wrap="square">
            <a:spAutoFit/>
          </a:bodyPr>
          <a:lstStyle/>
          <a:p>
            <a:r>
              <a:rPr lang="en-US" b="1" dirty="0"/>
              <a:t>https://www.statology.org/author/admin/</a:t>
            </a:r>
          </a:p>
        </p:txBody>
      </p:sp>
      <p:sp>
        <p:nvSpPr>
          <p:cNvPr id="7" name="TextBox 6">
            <a:extLst>
              <a:ext uri="{FF2B5EF4-FFF2-40B4-BE49-F238E27FC236}">
                <a16:creationId xmlns:a16="http://schemas.microsoft.com/office/drawing/2014/main" id="{7325F135-862D-460F-A118-C176E4446C7E}"/>
              </a:ext>
            </a:extLst>
          </p:cNvPr>
          <p:cNvSpPr txBox="1"/>
          <p:nvPr/>
        </p:nvSpPr>
        <p:spPr>
          <a:xfrm>
            <a:off x="816380" y="1393785"/>
            <a:ext cx="5682074" cy="4247317"/>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Sample Code Example 1 in R: Calculating the RMSE from a list of Predicted and Actual Values</a:t>
            </a:r>
            <a:r>
              <a:rPr lang="en-US" sz="18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Predicted probabilities on the training set including RMSE: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predictions &lt;- predict(</a:t>
            </a:r>
            <a:r>
              <a:rPr lang="en-US" sz="1800" dirty="0" err="1">
                <a:effectLst/>
                <a:latin typeface="Calibri" panose="020F0502020204030204" pitchFamily="34" charset="0"/>
                <a:ea typeface="Calibri" panose="020F0502020204030204" pitchFamily="34" charset="0"/>
                <a:cs typeface="Calibri" panose="020F0502020204030204" pitchFamily="34" charset="0"/>
              </a:rPr>
              <a:t>final_model</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demo_train</a:t>
            </a:r>
            <a:r>
              <a:rPr lang="en-US" sz="1800" dirty="0">
                <a:effectLst/>
                <a:latin typeface="Calibri" panose="020F0502020204030204" pitchFamily="34" charset="0"/>
                <a:ea typeface="Calibri" panose="020F0502020204030204" pitchFamily="34" charset="0"/>
                <a:cs typeface="Calibri" panose="020F0502020204030204" pitchFamily="34" charset="0"/>
              </a:rPr>
              <a:t>) %&gt;%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bind_cols</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demo_train</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str(predictions)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demo_train</a:t>
            </a:r>
            <a:r>
              <a:rPr lang="en-US" sz="1800" dirty="0">
                <a:effectLst/>
                <a:latin typeface="Calibri" panose="020F0502020204030204" pitchFamily="34" charset="0"/>
                <a:ea typeface="Calibri" panose="020F0502020204030204" pitchFamily="34" charset="0"/>
                <a:cs typeface="Calibri" panose="020F0502020204030204" pitchFamily="34" charset="0"/>
              </a:rPr>
              <a:t> &lt;- </a:t>
            </a:r>
            <a:r>
              <a:rPr lang="en-US" sz="1800" dirty="0" err="1">
                <a:effectLst/>
                <a:latin typeface="Calibri" panose="020F0502020204030204" pitchFamily="34" charset="0"/>
                <a:ea typeface="Calibri" panose="020F0502020204030204" pitchFamily="34" charset="0"/>
                <a:cs typeface="Calibri" panose="020F0502020204030204" pitchFamily="34" charset="0"/>
              </a:rPr>
              <a:t>demo_train</a:t>
            </a:r>
            <a:r>
              <a:rPr lang="en-US" sz="1800" dirty="0">
                <a:effectLst/>
                <a:latin typeface="Calibri" panose="020F0502020204030204" pitchFamily="34" charset="0"/>
                <a:ea typeface="Calibri" panose="020F0502020204030204" pitchFamily="34" charset="0"/>
                <a:cs typeface="Calibri" panose="020F0502020204030204" pitchFamily="34" charset="0"/>
              </a:rPr>
              <a:t> %&gt;% mutate(predictions)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demo_train$residuals</a:t>
            </a:r>
            <a:r>
              <a:rPr lang="en-US" sz="1800" dirty="0">
                <a:effectLst/>
                <a:latin typeface="Calibri" panose="020F0502020204030204" pitchFamily="34" charset="0"/>
                <a:ea typeface="Calibri" panose="020F0502020204030204" pitchFamily="34" charset="0"/>
                <a:cs typeface="Calibri" panose="020F0502020204030204" pitchFamily="34" charset="0"/>
              </a:rPr>
              <a:t> &lt;- </a:t>
            </a:r>
            <a:r>
              <a:rPr lang="en-US" sz="1800" dirty="0" err="1">
                <a:effectLst/>
                <a:latin typeface="Calibri" panose="020F0502020204030204" pitchFamily="34" charset="0"/>
                <a:ea typeface="Calibri" panose="020F0502020204030204" pitchFamily="34" charset="0"/>
                <a:cs typeface="Calibri" panose="020F0502020204030204" pitchFamily="34" charset="0"/>
              </a:rPr>
              <a:t>as.numeric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demo_train$ReAdmis</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as.numeric</a:t>
            </a:r>
            <a:r>
              <a:rPr lang="en-US" sz="1800" dirty="0">
                <a:effectLst/>
                <a:latin typeface="Calibri" panose="020F0502020204030204" pitchFamily="34" charset="0"/>
                <a:ea typeface="Calibri" panose="020F0502020204030204" pitchFamily="34" charset="0"/>
                <a:cs typeface="Calibri" panose="020F0502020204030204" pitchFamily="34" charset="0"/>
              </a:rPr>
              <a:t>(demo_train$.</a:t>
            </a:r>
            <a:r>
              <a:rPr lang="en-US" sz="1800" dirty="0" err="1">
                <a:effectLst/>
                <a:latin typeface="Calibri" panose="020F0502020204030204" pitchFamily="34" charset="0"/>
                <a:ea typeface="Calibri" panose="020F0502020204030204" pitchFamily="34" charset="0"/>
                <a:cs typeface="Calibri" panose="020F0502020204030204" pitchFamily="34" charset="0"/>
              </a:rPr>
              <a:t>pred_class</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str(</a:t>
            </a:r>
            <a:r>
              <a:rPr lang="en-US" sz="1800" dirty="0" err="1">
                <a:effectLst/>
                <a:latin typeface="Calibri" panose="020F0502020204030204" pitchFamily="34" charset="0"/>
                <a:ea typeface="Calibri" panose="020F0502020204030204" pitchFamily="34" charset="0"/>
                <a:cs typeface="Calibri" panose="020F0502020204030204" pitchFamily="34" charset="0"/>
              </a:rPr>
              <a:t>demo_train</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rmse</a:t>
            </a:r>
            <a:r>
              <a:rPr lang="en-US" sz="18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 &lt;- sqrt(mean(demo_train$residuals^2))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rmse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78C4DF55-E609-4E11-9513-248385507A37}"/>
              </a:ext>
            </a:extLst>
          </p:cNvPr>
          <p:cNvSpPr txBox="1"/>
          <p:nvPr/>
        </p:nvSpPr>
        <p:spPr>
          <a:xfrm>
            <a:off x="6627179" y="662901"/>
            <a:ext cx="5481963" cy="5078313"/>
          </a:xfrm>
          <a:prstGeom prst="rect">
            <a:avLst/>
          </a:prstGeom>
          <a:solidFill>
            <a:schemeClr val="bg1">
              <a:lumMod val="95000"/>
            </a:schemeClr>
          </a:solidFill>
        </p:spPr>
        <p:txBody>
          <a:bodyPr wrap="square">
            <a:spAutoFit/>
          </a:bodyPr>
          <a:lstStyle/>
          <a:p>
            <a:pPr marL="0" marR="0">
              <a:spcBef>
                <a:spcPts val="0"/>
              </a:spcBef>
              <a:spcAft>
                <a:spcPts val="0"/>
              </a:spcAft>
            </a:pPr>
            <a:r>
              <a:rPr lang="en-US" sz="18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Predicted probabilities on the test set including RMSE:</a:t>
            </a:r>
            <a:r>
              <a:rPr lang="en-US" sz="18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predictions_test</a:t>
            </a:r>
            <a:r>
              <a:rPr lang="en-US" sz="1800" dirty="0">
                <a:effectLst/>
                <a:latin typeface="Calibri" panose="020F0502020204030204" pitchFamily="34" charset="0"/>
                <a:ea typeface="Calibri" panose="020F0502020204030204" pitchFamily="34" charset="0"/>
                <a:cs typeface="Calibri" panose="020F0502020204030204" pitchFamily="34" charset="0"/>
              </a:rPr>
              <a:t> &lt;- predict(</a:t>
            </a:r>
            <a:r>
              <a:rPr lang="en-US" sz="1800" dirty="0" err="1">
                <a:effectLst/>
                <a:latin typeface="Calibri" panose="020F0502020204030204" pitchFamily="34" charset="0"/>
                <a:ea typeface="Calibri" panose="020F0502020204030204" pitchFamily="34" charset="0"/>
                <a:cs typeface="Calibri" panose="020F0502020204030204" pitchFamily="34" charset="0"/>
              </a:rPr>
              <a:t>final_model</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demo_test</a:t>
            </a:r>
            <a:r>
              <a:rPr lang="en-US" sz="1800" dirty="0">
                <a:effectLst/>
                <a:latin typeface="Calibri" panose="020F0502020204030204" pitchFamily="34" charset="0"/>
                <a:ea typeface="Calibri" panose="020F0502020204030204" pitchFamily="34" charset="0"/>
                <a:cs typeface="Calibri" panose="020F0502020204030204" pitchFamily="34" charset="0"/>
              </a:rPr>
              <a:t>) %&gt;% </a:t>
            </a:r>
            <a:r>
              <a:rPr lang="en-US" sz="1800" dirty="0" err="1">
                <a:effectLst/>
                <a:latin typeface="Calibri" panose="020F0502020204030204" pitchFamily="34" charset="0"/>
                <a:ea typeface="Calibri" panose="020F0502020204030204" pitchFamily="34" charset="0"/>
                <a:cs typeface="Calibri" panose="020F0502020204030204" pitchFamily="34" charset="0"/>
              </a:rPr>
              <a:t>bind_cols</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demo_test</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str(</a:t>
            </a:r>
            <a:r>
              <a:rPr lang="en-US" sz="1800" dirty="0" err="1">
                <a:effectLst/>
                <a:latin typeface="Calibri" panose="020F0502020204030204" pitchFamily="34" charset="0"/>
                <a:ea typeface="Calibri" panose="020F0502020204030204" pitchFamily="34" charset="0"/>
                <a:cs typeface="Calibri" panose="020F0502020204030204" pitchFamily="34" charset="0"/>
              </a:rPr>
              <a:t>predictions_test</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demo_test</a:t>
            </a:r>
            <a:r>
              <a:rPr lang="en-US" sz="1800" dirty="0">
                <a:effectLst/>
                <a:latin typeface="Calibri" panose="020F0502020204030204" pitchFamily="34" charset="0"/>
                <a:ea typeface="Calibri" panose="020F0502020204030204" pitchFamily="34" charset="0"/>
                <a:cs typeface="Calibri" panose="020F0502020204030204" pitchFamily="34" charset="0"/>
              </a:rPr>
              <a:t> &lt;- </a:t>
            </a:r>
            <a:r>
              <a:rPr lang="en-US" sz="1800" dirty="0" err="1">
                <a:effectLst/>
                <a:latin typeface="Calibri" panose="020F0502020204030204" pitchFamily="34" charset="0"/>
                <a:ea typeface="Calibri" panose="020F0502020204030204" pitchFamily="34" charset="0"/>
                <a:cs typeface="Calibri" panose="020F0502020204030204" pitchFamily="34" charset="0"/>
              </a:rPr>
              <a:t>demo_test</a:t>
            </a:r>
            <a:r>
              <a:rPr lang="en-US" sz="1800" dirty="0">
                <a:effectLst/>
                <a:latin typeface="Calibri" panose="020F0502020204030204" pitchFamily="34" charset="0"/>
                <a:ea typeface="Calibri" panose="020F0502020204030204" pitchFamily="34" charset="0"/>
                <a:cs typeface="Calibri" panose="020F0502020204030204" pitchFamily="34" charset="0"/>
              </a:rPr>
              <a:t> %&gt;% mutate(</a:t>
            </a:r>
            <a:r>
              <a:rPr lang="en-US" sz="1800" dirty="0" err="1">
                <a:effectLst/>
                <a:latin typeface="Calibri" panose="020F0502020204030204" pitchFamily="34" charset="0"/>
                <a:ea typeface="Calibri" panose="020F0502020204030204" pitchFamily="34" charset="0"/>
                <a:cs typeface="Calibri" panose="020F0502020204030204" pitchFamily="34" charset="0"/>
              </a:rPr>
              <a:t>predictions_test</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demo_test$residuals</a:t>
            </a:r>
            <a:r>
              <a:rPr lang="en-US" sz="1800" dirty="0">
                <a:effectLst/>
                <a:latin typeface="Calibri" panose="020F0502020204030204" pitchFamily="34" charset="0"/>
                <a:ea typeface="Calibri" panose="020F0502020204030204" pitchFamily="34" charset="0"/>
                <a:cs typeface="Calibri" panose="020F0502020204030204" pitchFamily="34" charset="0"/>
              </a:rPr>
              <a:t> &lt; </a:t>
            </a:r>
            <a:r>
              <a:rPr lang="en-US" sz="1800" dirty="0" err="1">
                <a:effectLst/>
                <a:latin typeface="Calibri" panose="020F0502020204030204" pitchFamily="34" charset="0"/>
                <a:ea typeface="Calibri" panose="020F0502020204030204" pitchFamily="34" charset="0"/>
                <a:cs typeface="Calibri" panose="020F0502020204030204" pitchFamily="34" charset="0"/>
              </a:rPr>
              <a:t>as.numeric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demo_test$ReAdmis</a:t>
            </a: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as.numeric</a:t>
            </a:r>
            <a:r>
              <a:rPr lang="en-US" sz="1800" dirty="0">
                <a:effectLst/>
                <a:latin typeface="Calibri" panose="020F0502020204030204" pitchFamily="34" charset="0"/>
                <a:ea typeface="Calibri" panose="020F0502020204030204" pitchFamily="34" charset="0"/>
                <a:cs typeface="Calibri" panose="020F0502020204030204" pitchFamily="34" charset="0"/>
              </a:rPr>
              <a:t>(demo_test$.</a:t>
            </a:r>
            <a:r>
              <a:rPr lang="en-US" sz="1800" dirty="0" err="1">
                <a:effectLst/>
                <a:latin typeface="Calibri" panose="020F0502020204030204" pitchFamily="34" charset="0"/>
                <a:ea typeface="Calibri" panose="020F0502020204030204" pitchFamily="34" charset="0"/>
                <a:cs typeface="Calibri" panose="020F0502020204030204" pitchFamily="34" charset="0"/>
              </a:rPr>
              <a:t>pred_class</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str(</a:t>
            </a:r>
            <a:r>
              <a:rPr lang="en-US" sz="1800" dirty="0" err="1">
                <a:effectLst/>
                <a:latin typeface="Calibri" panose="020F0502020204030204" pitchFamily="34" charset="0"/>
                <a:ea typeface="Calibri" panose="020F0502020204030204" pitchFamily="34" charset="0"/>
                <a:cs typeface="Calibri" panose="020F0502020204030204" pitchFamily="34" charset="0"/>
              </a:rPr>
              <a:t>demo_test</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rmse_test</a:t>
            </a:r>
            <a:r>
              <a:rPr lang="en-US" sz="18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 &lt;- sqrt(mean(demo_test$residuals^2))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rmse_test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#compare the results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dirty="0" err="1">
                <a:highlight>
                  <a:srgbClr val="FFFF00"/>
                </a:highlight>
                <a:latin typeface="Calibri" panose="020F0502020204030204" pitchFamily="34" charset="0"/>
                <a:ea typeface="Calibri" panose="020F0502020204030204" pitchFamily="34" charset="0"/>
                <a:cs typeface="Calibri" panose="020F0502020204030204" pitchFamily="34" charset="0"/>
              </a:rPr>
              <a:t>r</a:t>
            </a: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mse</a:t>
            </a:r>
            <a:r>
              <a:rPr lang="en-US" sz="1800" dirty="0">
                <a:effectLst/>
                <a:highlight>
                  <a:srgbClr val="FFFF00"/>
                </a:highlight>
                <a:latin typeface="Calibri" panose="020F0502020204030204" pitchFamily="34" charset="0"/>
                <a:ea typeface="Calibri" panose="020F0502020204030204" pitchFamily="34" charset="0"/>
                <a:cs typeface="Calibri" panose="020F0502020204030204" pitchFamily="34" charset="0"/>
              </a:rPr>
              <a:t> and </a:t>
            </a:r>
            <a:r>
              <a:rPr lang="en-US" sz="1800" dirty="0" err="1">
                <a:effectLst/>
                <a:highlight>
                  <a:srgbClr val="FFFF00"/>
                </a:highlight>
                <a:latin typeface="Calibri" panose="020F0502020204030204" pitchFamily="34" charset="0"/>
                <a:ea typeface="Calibri" panose="020F0502020204030204" pitchFamily="34" charset="0"/>
                <a:cs typeface="Calibri" panose="020F0502020204030204" pitchFamily="34" charset="0"/>
              </a:rPr>
              <a:t>rmse_test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283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406600-FA7F-4B64-B658-008C8E9E9BF4}"/>
              </a:ext>
            </a:extLst>
          </p:cNvPr>
          <p:cNvSpPr txBox="1"/>
          <p:nvPr/>
        </p:nvSpPr>
        <p:spPr>
          <a:xfrm>
            <a:off x="989028" y="761849"/>
            <a:ext cx="10356634" cy="3416320"/>
          </a:xfrm>
          <a:prstGeom prst="rect">
            <a:avLst/>
          </a:prstGeom>
          <a:noFill/>
        </p:spPr>
        <p:txBody>
          <a:bodyPr wrap="square">
            <a:spAutoFit/>
          </a:bodyPr>
          <a:lstStyle/>
          <a:p>
            <a:pPr marR="0" fontAlgn="base">
              <a:spcBef>
                <a:spcPts val="0"/>
              </a:spcBef>
              <a:spcAft>
                <a:spcPts val="0"/>
              </a:spcAft>
            </a:pPr>
            <a:r>
              <a:rPr lang="en-US" sz="1800" b="1" dirty="0">
                <a:solidFill>
                  <a:srgbClr val="C00000"/>
                </a:solidFill>
                <a:effectLst/>
                <a:latin typeface="inherit"/>
                <a:ea typeface="Times New Roman" panose="02020603050405020304" pitchFamily="18" charset="0"/>
                <a:cs typeface="Times New Roman" panose="02020603050405020304" pitchFamily="18" charset="0"/>
              </a:rPr>
              <a:t>E2.  </a:t>
            </a:r>
            <a:r>
              <a:rPr lang="en-US" sz="1800" b="1" dirty="0">
                <a:solidFill>
                  <a:srgbClr val="333333"/>
                </a:solidFill>
                <a:effectLst/>
                <a:latin typeface="inherit"/>
                <a:ea typeface="Times New Roman" panose="02020603050405020304" pitchFamily="18" charset="0"/>
                <a:cs typeface="Times New Roman" panose="02020603050405020304" pitchFamily="18" charset="0"/>
              </a:rPr>
              <a:t>Discuss the results and implications of your prediction analysis.</a:t>
            </a:r>
          </a:p>
          <a:p>
            <a:pPr marR="0" fontAlgn="base">
              <a:spcBef>
                <a:spcPts val="0"/>
              </a:spcBef>
              <a:spcAft>
                <a:spcPts val="0"/>
              </a:spcAft>
            </a:pPr>
            <a:endParaRPr lang="en-US" b="1" dirty="0">
              <a:solidFill>
                <a:srgbClr val="333333"/>
              </a:solidFill>
              <a:latin typeface="inherit"/>
              <a:ea typeface="Calibri" panose="020F0502020204030204" pitchFamily="34" charset="0"/>
              <a:cs typeface="Times New Roman" panose="02020603050405020304" pitchFamily="18" charset="0"/>
            </a:endParaRPr>
          </a:p>
          <a:p>
            <a:pPr marL="342900" marR="0" indent="-342900" fontAlgn="base">
              <a:spcBef>
                <a:spcPts val="0"/>
              </a:spcBef>
              <a:spcAft>
                <a:spcPts val="0"/>
              </a:spcAft>
              <a:buFont typeface="Arial" panose="020B0604020202020204" pitchFamily="34" charset="0"/>
              <a:buChar char="•"/>
            </a:pPr>
            <a:r>
              <a:rPr lang="en-US" sz="2000" dirty="0">
                <a:effectLst/>
                <a:latin typeface="inherit"/>
                <a:ea typeface="Calibri" panose="020F0502020204030204" pitchFamily="34" charset="0"/>
                <a:cs typeface="Times New Roman" panose="02020603050405020304" pitchFamily="18" charset="0"/>
              </a:rPr>
              <a:t>We used Random forest machine learning model for this analysis. The random forest model we developed has a testing r-squared score of 98.5%. This is a good score. </a:t>
            </a:r>
          </a:p>
          <a:p>
            <a:pPr marL="342900" marR="0" indent="-342900" fontAlgn="base">
              <a:spcBef>
                <a:spcPts val="0"/>
              </a:spcBef>
              <a:spcAft>
                <a:spcPts val="0"/>
              </a:spcAft>
              <a:buFont typeface="Arial" panose="020B0604020202020204" pitchFamily="34" charset="0"/>
              <a:buChar char="•"/>
            </a:pPr>
            <a:r>
              <a:rPr lang="en-US" sz="2000" dirty="0">
                <a:effectLst/>
                <a:latin typeface="inherit"/>
                <a:ea typeface="Calibri" panose="020F0502020204030204" pitchFamily="34" charset="0"/>
                <a:cs typeface="Times New Roman" panose="02020603050405020304" pitchFamily="18" charset="0"/>
              </a:rPr>
              <a:t>The root mean squared error for this model is 3.209. </a:t>
            </a:r>
          </a:p>
          <a:p>
            <a:pPr marL="342900" marR="0" indent="-342900" fontAlgn="base">
              <a:spcBef>
                <a:spcPts val="0"/>
              </a:spcBef>
              <a:spcAft>
                <a:spcPts val="0"/>
              </a:spcAft>
              <a:buFont typeface="Arial" panose="020B0604020202020204" pitchFamily="34" charset="0"/>
              <a:buChar char="•"/>
            </a:pPr>
            <a:r>
              <a:rPr lang="en-US" sz="2000" dirty="0">
                <a:effectLst/>
                <a:latin typeface="inherit"/>
                <a:ea typeface="Calibri" panose="020F0502020204030204" pitchFamily="34" charset="0"/>
                <a:cs typeface="Times New Roman" panose="02020603050405020304" pitchFamily="18" charset="0"/>
              </a:rPr>
              <a:t>We have used the </a:t>
            </a:r>
            <a:r>
              <a:rPr lang="en-US" sz="2000" dirty="0" err="1">
                <a:effectLst/>
                <a:latin typeface="inherit"/>
                <a:ea typeface="Calibri" panose="020F0502020204030204" pitchFamily="34" charset="0"/>
                <a:cs typeface="Times New Roman" panose="02020603050405020304" pitchFamily="18" charset="0"/>
              </a:rPr>
              <a:t>SelectKBest</a:t>
            </a:r>
            <a:r>
              <a:rPr lang="en-US" sz="2000" dirty="0">
                <a:effectLst/>
                <a:latin typeface="inherit"/>
                <a:ea typeface="Calibri" panose="020F0502020204030204" pitchFamily="34" charset="0"/>
                <a:cs typeface="Times New Roman" panose="02020603050405020304" pitchFamily="18" charset="0"/>
              </a:rPr>
              <a:t> approach of feature selection for this model. </a:t>
            </a:r>
          </a:p>
          <a:p>
            <a:pPr marL="342900" marR="0" indent="-342900" fontAlgn="base">
              <a:spcBef>
                <a:spcPts val="0"/>
              </a:spcBef>
              <a:spcAft>
                <a:spcPts val="0"/>
              </a:spcAft>
              <a:buFont typeface="Arial" panose="020B0604020202020204" pitchFamily="34" charset="0"/>
              <a:buChar char="•"/>
            </a:pPr>
            <a:r>
              <a:rPr lang="en-US" sz="2000" dirty="0">
                <a:effectLst/>
                <a:latin typeface="inherit"/>
                <a:ea typeface="Calibri" panose="020F0502020204030204" pitchFamily="34" charset="0"/>
                <a:cs typeface="Times New Roman" panose="02020603050405020304" pitchFamily="18" charset="0"/>
              </a:rPr>
              <a:t>We have used hyperparameter tuning to find the optimal value for </a:t>
            </a:r>
            <a:r>
              <a:rPr lang="en-US" sz="2000" dirty="0" err="1">
                <a:effectLst/>
                <a:latin typeface="inherit"/>
                <a:ea typeface="Calibri" panose="020F0502020204030204" pitchFamily="34" charset="0"/>
                <a:cs typeface="Times New Roman" panose="02020603050405020304" pitchFamily="18" charset="0"/>
              </a:rPr>
              <a:t>n_estimators</a:t>
            </a:r>
            <a:r>
              <a:rPr lang="en-US" sz="2000" dirty="0">
                <a:effectLst/>
                <a:latin typeface="inherit"/>
                <a:ea typeface="Calibri" panose="020F0502020204030204" pitchFamily="34" charset="0"/>
                <a:cs typeface="Times New Roman" panose="02020603050405020304" pitchFamily="18" charset="0"/>
              </a:rPr>
              <a:t>, </a:t>
            </a:r>
            <a:r>
              <a:rPr lang="en-US" sz="2000" dirty="0" err="1">
                <a:effectLst/>
                <a:latin typeface="inherit"/>
                <a:ea typeface="Calibri" panose="020F0502020204030204" pitchFamily="34" charset="0"/>
                <a:cs typeface="Times New Roman" panose="02020603050405020304" pitchFamily="18" charset="0"/>
              </a:rPr>
              <a:t>max_features</a:t>
            </a:r>
            <a:r>
              <a:rPr lang="en-US" sz="2000" dirty="0">
                <a:effectLst/>
                <a:latin typeface="inherit"/>
                <a:ea typeface="Calibri" panose="020F0502020204030204" pitchFamily="34" charset="0"/>
                <a:cs typeface="Times New Roman" panose="02020603050405020304" pitchFamily="18" charset="0"/>
              </a:rPr>
              <a:t>, and </a:t>
            </a:r>
            <a:r>
              <a:rPr lang="en-US" sz="2000" dirty="0" err="1">
                <a:effectLst/>
                <a:latin typeface="inherit"/>
                <a:ea typeface="Calibri" panose="020F0502020204030204" pitchFamily="34" charset="0"/>
                <a:cs typeface="Times New Roman" panose="02020603050405020304" pitchFamily="18" charset="0"/>
              </a:rPr>
              <a:t>max_depth</a:t>
            </a:r>
            <a:r>
              <a:rPr lang="en-US" sz="2000" dirty="0">
                <a:effectLst/>
                <a:latin typeface="inherit"/>
                <a:ea typeface="Calibri" panose="020F0502020204030204" pitchFamily="34" charset="0"/>
                <a:cs typeface="Times New Roman" panose="02020603050405020304" pitchFamily="18" charset="0"/>
              </a:rPr>
              <a:t>. Based on </a:t>
            </a:r>
            <a:r>
              <a:rPr lang="en-US" sz="2000" dirty="0" err="1">
                <a:effectLst/>
                <a:latin typeface="inherit"/>
                <a:ea typeface="Calibri" panose="020F0502020204030204" pitchFamily="34" charset="0"/>
                <a:cs typeface="Times New Roman" panose="02020603050405020304" pitchFamily="18" charset="0"/>
              </a:rPr>
              <a:t>GridSearchCV</a:t>
            </a:r>
            <a:r>
              <a:rPr lang="en-US" sz="2000" dirty="0">
                <a:effectLst/>
                <a:latin typeface="inherit"/>
                <a:ea typeface="Calibri" panose="020F0502020204030204" pitchFamily="34" charset="0"/>
                <a:cs typeface="Times New Roman" panose="02020603050405020304" pitchFamily="18" charset="0"/>
              </a:rPr>
              <a:t>() the best model provided the optimal value for </a:t>
            </a:r>
            <a:r>
              <a:rPr lang="en-US" sz="2000" dirty="0" err="1">
                <a:effectLst/>
                <a:latin typeface="inherit"/>
                <a:ea typeface="Calibri" panose="020F0502020204030204" pitchFamily="34" charset="0"/>
                <a:cs typeface="Times New Roman" panose="02020603050405020304" pitchFamily="18" charset="0"/>
              </a:rPr>
              <a:t>n_estimators</a:t>
            </a:r>
            <a:r>
              <a:rPr lang="en-US" sz="2000" dirty="0">
                <a:effectLst/>
                <a:latin typeface="inherit"/>
                <a:ea typeface="Calibri" panose="020F0502020204030204" pitchFamily="34" charset="0"/>
                <a:cs typeface="Times New Roman" panose="02020603050405020304" pitchFamily="18" charset="0"/>
              </a:rPr>
              <a:t> = 10, </a:t>
            </a:r>
            <a:r>
              <a:rPr lang="en-US" sz="2000" dirty="0" err="1">
                <a:effectLst/>
                <a:latin typeface="inherit"/>
                <a:ea typeface="Calibri" panose="020F0502020204030204" pitchFamily="34" charset="0"/>
                <a:cs typeface="Times New Roman" panose="02020603050405020304" pitchFamily="18" charset="0"/>
              </a:rPr>
              <a:t>max_features</a:t>
            </a:r>
            <a:r>
              <a:rPr lang="en-US" sz="2000" dirty="0">
                <a:effectLst/>
                <a:latin typeface="inherit"/>
                <a:ea typeface="Calibri" panose="020F0502020204030204" pitchFamily="34" charset="0"/>
                <a:cs typeface="Times New Roman" panose="02020603050405020304" pitchFamily="18" charset="0"/>
              </a:rPr>
              <a:t> = 2 and </a:t>
            </a:r>
            <a:r>
              <a:rPr lang="en-US" sz="2000" dirty="0" err="1">
                <a:effectLst/>
                <a:latin typeface="inherit"/>
                <a:ea typeface="Calibri" panose="020F0502020204030204" pitchFamily="34" charset="0"/>
                <a:cs typeface="Times New Roman" panose="02020603050405020304" pitchFamily="18" charset="0"/>
              </a:rPr>
              <a:t>max_depth</a:t>
            </a:r>
            <a:r>
              <a:rPr lang="en-US" sz="2000" dirty="0">
                <a:effectLst/>
                <a:latin typeface="inherit"/>
                <a:ea typeface="Calibri" panose="020F0502020204030204" pitchFamily="34" charset="0"/>
                <a:cs typeface="Times New Roman" panose="02020603050405020304" pitchFamily="18" charset="0"/>
              </a:rPr>
              <a:t> = None. </a:t>
            </a:r>
          </a:p>
          <a:p>
            <a:pPr marL="342900" marR="0" indent="-342900" fontAlgn="base">
              <a:spcBef>
                <a:spcPts val="0"/>
              </a:spcBef>
              <a:spcAft>
                <a:spcPts val="0"/>
              </a:spcAft>
              <a:buFont typeface="Arial" panose="020B0604020202020204" pitchFamily="34" charset="0"/>
              <a:buChar char="•"/>
            </a:pPr>
            <a:r>
              <a:rPr lang="en-US" sz="2000" dirty="0">
                <a:effectLst/>
                <a:latin typeface="inherit"/>
                <a:ea typeface="Calibri" panose="020F0502020204030204" pitchFamily="34" charset="0"/>
                <a:cs typeface="Times New Roman" panose="02020603050405020304" pitchFamily="18" charset="0"/>
              </a:rPr>
              <a:t>The model accuracy could be further improved by performing hyperparameter tuning on additional parameters and by using more labeled data to train the model. </a:t>
            </a:r>
          </a:p>
        </p:txBody>
      </p:sp>
    </p:spTree>
    <p:extLst>
      <p:ext uri="{BB962C8B-B14F-4D97-AF65-F5344CB8AC3E}">
        <p14:creationId xmlns:p14="http://schemas.microsoft.com/office/powerpoint/2010/main" val="839858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D4DF91-C12C-474A-9E3D-43A4DFC5D39C}"/>
              </a:ext>
            </a:extLst>
          </p:cNvPr>
          <p:cNvSpPr txBox="1"/>
          <p:nvPr/>
        </p:nvSpPr>
        <p:spPr>
          <a:xfrm>
            <a:off x="923041" y="769369"/>
            <a:ext cx="10345917" cy="2492990"/>
          </a:xfrm>
          <a:prstGeom prst="rect">
            <a:avLst/>
          </a:prstGeom>
          <a:noFill/>
        </p:spPr>
        <p:txBody>
          <a:bodyPr wrap="square">
            <a:spAutoFit/>
          </a:bodyPr>
          <a:lstStyle/>
          <a:p>
            <a:pPr marR="0" indent="-182880" fontAlgn="base"/>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E3.</a:t>
            </a: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Discuss one limitation of your data analysis.</a:t>
            </a:r>
          </a:p>
          <a:p>
            <a:pPr marR="0" indent="-182880" fontAlgn="base"/>
            <a:r>
              <a:rPr lang="en-US" sz="2000" dirty="0">
                <a:effectLst/>
                <a:latin typeface="Calibri" panose="020F0502020204030204" pitchFamily="34" charset="0"/>
                <a:ea typeface="Calibri" panose="020F0502020204030204" pitchFamily="34" charset="0"/>
                <a:cs typeface="Times New Roman" panose="02020603050405020304" pitchFamily="18" charset="0"/>
              </a:rPr>
              <a:t>Random forest is a popular machine learning model, and its ability to predict non-linear data makes it more powerful. However, a random forest cannot extrapolate. It can only make predictions that are an average of previously observed labels. This could be a problem when the training and prediction inputs differ in their range. This is called covariate shift, and it is difficult for most models to handle, especially for Random Forest, because it cannot extrapolate. In such situations, other algorithms could be used like support vector machine (SVM) (Medium, 2018).</a:t>
            </a: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97871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910179-5283-4E39-8A12-F8FE24CC2A97}"/>
              </a:ext>
            </a:extLst>
          </p:cNvPr>
          <p:cNvSpPr txBox="1"/>
          <p:nvPr/>
        </p:nvSpPr>
        <p:spPr>
          <a:xfrm>
            <a:off x="911257" y="746457"/>
            <a:ext cx="10369485" cy="4247317"/>
          </a:xfrm>
          <a:prstGeom prst="rect">
            <a:avLst/>
          </a:prstGeom>
          <a:noFill/>
        </p:spPr>
        <p:txBody>
          <a:bodyPr wrap="square">
            <a:spAutoFit/>
          </a:bodyPr>
          <a:lstStyle/>
          <a:p>
            <a:r>
              <a:rPr lang="en-US" sz="1800" b="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E4.</a:t>
            </a: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Recommend a course of action for the real-world organizational situation from part A1 based on your results and implications discussed in part E2.</a:t>
            </a:r>
          </a:p>
          <a:p>
            <a:r>
              <a:rPr lang="en-US" dirty="0"/>
              <a:t> </a:t>
            </a:r>
          </a:p>
          <a:p>
            <a:r>
              <a:rPr lang="en-US" dirty="0"/>
              <a:t>•	Based on this analysis report and the model's accuracy score, the company can use this random forest model to predict the customers' tenure.</a:t>
            </a:r>
          </a:p>
          <a:p>
            <a:r>
              <a:rPr lang="en-US" dirty="0"/>
              <a:t>•	The model could be further improved by performing hyperparameter tuning on additional parameters and by using more labeled data to train the model. </a:t>
            </a:r>
          </a:p>
          <a:p>
            <a:r>
              <a:rPr lang="en-US" dirty="0"/>
              <a:t>•	Based on the exploratory data analysis, customers with higher </a:t>
            </a:r>
            <a:r>
              <a:rPr lang="en-US" dirty="0" err="1"/>
              <a:t>Bandwidth_GB_Year</a:t>
            </a:r>
            <a:r>
              <a:rPr lang="en-US" dirty="0"/>
              <a:t> have a higher tenure. Further analysis should be done on customers with less </a:t>
            </a:r>
            <a:r>
              <a:rPr lang="en-US" dirty="0" err="1"/>
              <a:t>Bandwidth_GB_Year</a:t>
            </a:r>
            <a:r>
              <a:rPr lang="en-US" dirty="0"/>
              <a:t> to see how their usage could be increased and further increase the customer's tenure.</a:t>
            </a:r>
          </a:p>
          <a:p>
            <a:r>
              <a:rPr lang="en-US" dirty="0"/>
              <a:t>•	Customers having </a:t>
            </a:r>
            <a:r>
              <a:rPr lang="en-US" dirty="0" err="1"/>
              <a:t>OnlineBackup</a:t>
            </a:r>
            <a:r>
              <a:rPr lang="en-US" dirty="0"/>
              <a:t> have shorter tenure compared to customers not having </a:t>
            </a:r>
            <a:r>
              <a:rPr lang="en-US" dirty="0" err="1"/>
              <a:t>OnlineBackup</a:t>
            </a:r>
            <a:r>
              <a:rPr lang="en-US" dirty="0"/>
              <a:t>. The company should investigate this as there is a possibility that customers are not happy with this feature. </a:t>
            </a:r>
          </a:p>
          <a:p>
            <a:endParaRPr lang="en-US" dirty="0"/>
          </a:p>
          <a:p>
            <a:r>
              <a:rPr lang="en-US" b="1" dirty="0"/>
              <a:t>Note: </a:t>
            </a:r>
            <a:r>
              <a:rPr lang="en-US" dirty="0"/>
              <a:t>Tenure and Bandwidth are continuous variables. Therefore, the histograms of these two variables do not show "binomial graphs".</a:t>
            </a:r>
          </a:p>
        </p:txBody>
      </p:sp>
    </p:spTree>
    <p:extLst>
      <p:ext uri="{BB962C8B-B14F-4D97-AF65-F5344CB8AC3E}">
        <p14:creationId xmlns:p14="http://schemas.microsoft.com/office/powerpoint/2010/main" val="1274425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057851-F158-48D0-8CA8-F7A5CEAB4A92}"/>
              </a:ext>
            </a:extLst>
          </p:cNvPr>
          <p:cNvSpPr txBox="1"/>
          <p:nvPr/>
        </p:nvSpPr>
        <p:spPr>
          <a:xfrm>
            <a:off x="845270" y="707408"/>
            <a:ext cx="10501460" cy="4820679"/>
          </a:xfrm>
          <a:prstGeom prst="rect">
            <a:avLst/>
          </a:prstGeom>
          <a:noFill/>
        </p:spPr>
        <p:txBody>
          <a:bodyPr wrap="square">
            <a:spAutoFit/>
          </a:bodyPr>
          <a:lstStyle/>
          <a:p>
            <a:pPr marL="0" marR="0" fontAlgn="base">
              <a:lnSpc>
                <a:spcPct val="107000"/>
              </a:lnSpc>
              <a:spcBef>
                <a:spcPts val="0"/>
              </a:spcBef>
              <a:spcAft>
                <a:spcPts val="0"/>
              </a:spcAft>
            </a:pPr>
            <a:r>
              <a:rPr lang="en-US" sz="1800" b="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Part VI: Demonstration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R="0" indent="-228600" fontAlgn="base"/>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F.  Provide a Panopto video recording that includes a demonstration of the functionality of the code used for the analysis and a summary of the programming environment.</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fontAlgn="base"/>
            <a:r>
              <a:rPr lang="en-US" sz="1800" i="1"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Note: The audiovisual recording should feature you visibly presenting the material (i.e., not in voiceover or embedded video) and should simultaneously capture both you and your multimedia presentation. </a:t>
            </a:r>
          </a:p>
          <a:p>
            <a:pPr fontAlgn="base"/>
            <a:endParaRPr lang="en-US" sz="1800" i="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endParaRPr>
          </a:p>
          <a:p>
            <a:pPr fontAlgn="base"/>
            <a:r>
              <a:rPr lang="en-US" sz="1800" i="1" dirty="0">
                <a:solidFill>
                  <a:srgbClr val="C00000"/>
                </a:solidFill>
                <a:effectLst/>
                <a:latin typeface="Lato" panose="020F0502020204030203" pitchFamily="34" charset="0"/>
                <a:ea typeface="Times New Roman" panose="02020603050405020304" pitchFamily="18" charset="0"/>
                <a:cs typeface="Times New Roman" panose="02020603050405020304" pitchFamily="18" charset="0"/>
              </a:rPr>
              <a:t>See Requirement page for details on how to access, use,  and submit your Panopto video recording.</a:t>
            </a:r>
          </a:p>
          <a:p>
            <a:pPr fontAlgn="base"/>
            <a:endParaRPr lang="en-US" i="1" dirty="0">
              <a:solidFill>
                <a:srgbClr val="C00000"/>
              </a:solidFill>
              <a:latin typeface="Lato" panose="020F0502020204030203" pitchFamily="34" charset="0"/>
              <a:ea typeface="Times New Roman" panose="02020603050405020304" pitchFamily="18" charset="0"/>
              <a:cs typeface="Times New Roman" panose="02020603050405020304" pitchFamily="18" charset="0"/>
            </a:endParaRPr>
          </a:p>
          <a:p>
            <a:pPr fontAlgn="base"/>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G.  Record the web sources used to acquire data or segments of third-party code to support the analysis. Ensure the web sources are reliable.</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R="0" indent="-228600" fontAlgn="base"/>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H.  Acknowledge sources, using in-text citations and references, for content that is quoted, paraphrased, or summarized.</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p>
          <a:p>
            <a:pPr marR="0" indent="-228600" fontAlgn="base"/>
            <a:r>
              <a:rPr lang="en-US" i="1" dirty="0">
                <a:solidFill>
                  <a:srgbClr val="C00000"/>
                </a:solidFill>
                <a:latin typeface="Lato" panose="020F0502020204030203" pitchFamily="34" charset="0"/>
                <a:ea typeface="Calibri" panose="020F0502020204030204" pitchFamily="34" charset="0"/>
                <a:cs typeface="Times New Roman" panose="02020603050405020304" pitchFamily="18" charset="0"/>
              </a:rPr>
              <a:t>If the evaluation commented that the reference list citations are presented with limited bibliographical detail. See what it means on the next slide.</a:t>
            </a:r>
            <a:endParaRPr lang="en-US" sz="2000" i="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1369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9756A8-F97A-4480-985F-B518F56A1801}"/>
              </a:ext>
            </a:extLst>
          </p:cNvPr>
          <p:cNvSpPr txBox="1"/>
          <p:nvPr/>
        </p:nvSpPr>
        <p:spPr>
          <a:xfrm>
            <a:off x="993903" y="868395"/>
            <a:ext cx="10551112" cy="5121210"/>
          </a:xfrm>
          <a:prstGeom prst="rect">
            <a:avLst/>
          </a:prstGeom>
          <a:noFill/>
        </p:spPr>
        <p:txBody>
          <a:bodyPr wrap="square">
            <a:spAutoFit/>
          </a:bodyPr>
          <a:lstStyle/>
          <a:p>
            <a:pPr marL="0" marR="0">
              <a:lnSpc>
                <a:spcPct val="107000"/>
              </a:lnSpc>
              <a:spcBef>
                <a:spcPts val="0"/>
              </a:spcBef>
              <a:spcAft>
                <a:spcPts val="0"/>
              </a:spcAft>
            </a:pPr>
            <a:r>
              <a:rPr lang="en-US" sz="1800" dirty="0">
                <a:solidFill>
                  <a:srgbClr val="0070C0"/>
                </a:solidFill>
                <a:effectLst/>
                <a:latin typeface="inherit"/>
                <a:ea typeface="Calibri" panose="020F0502020204030204" pitchFamily="34" charset="0"/>
                <a:cs typeface="Times New Roman" panose="02020603050405020304" pitchFamily="18" charset="0"/>
              </a:rPr>
              <a:t>The lack of bibliographical details means that the reference (s) even though listed did not have the minimal set of elements needed to identify that source. For a Journal article, you might need: name of the author(s), year of publication, title, journal name, volume, issue number, pagination, URL, etc.</a:t>
            </a:r>
            <a:endParaRPr lang="en-US" sz="18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Journal Example: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Debbie, T., Timothy, K. J., &amp; Mark, F. N. (2007). IT project risks: The project management professional perspective. The Journal of Computer Information Systems, 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2060"/>
                </a:solidFill>
                <a:effectLst/>
                <a:latin typeface="inherit"/>
                <a:ea typeface="Calibri" panose="020F0502020204030204" pitchFamily="34" charset="0"/>
                <a:cs typeface="Times New Roman" panose="02020603050405020304" pitchFamily="18" charset="0"/>
              </a:rPr>
              <a:t>Web Example: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Brownlee, J. (2018). Metrics to evaluate machine learning algorithms in Python. Retrieved 01/03/2022 from  </a:t>
            </a:r>
            <a:r>
              <a:rPr lang="en-US" sz="1800" u="sng" dirty="0">
                <a:solidFill>
                  <a:srgbClr val="0563C1"/>
                </a:solidFill>
                <a:effectLst/>
                <a:latin typeface="inherit"/>
                <a:ea typeface="Calibri" panose="020F0502020204030204" pitchFamily="34" charset="0"/>
                <a:cs typeface="Times New Roman" panose="02020603050405020304" pitchFamily="18" charset="0"/>
                <a:hlinkClick r:id="rId2"/>
              </a:rPr>
              <a:t>https://machinelearningmastery.com/metrics-evaluate-machine-learning-algorithms-python</a:t>
            </a:r>
            <a:r>
              <a:rPr lang="en-US" sz="1800" dirty="0">
                <a:effectLst/>
                <a:latin typeface="inherit"/>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 </a:t>
            </a:r>
          </a:p>
          <a:p>
            <a:pPr marL="228600" marR="0" indent="-228600" fontAlgn="base">
              <a:lnSpc>
                <a:spcPct val="107000"/>
              </a:lnSpc>
              <a:spcBef>
                <a:spcPts val="0"/>
              </a:spcBef>
              <a:spcAft>
                <a:spcPts val="0"/>
              </a:spcAft>
            </a:pPr>
            <a:endParaRPr lang="en-US" dirty="0">
              <a:solidFill>
                <a:srgbClr val="333333"/>
              </a:solidFill>
              <a:latin typeface="Lato" panose="020F0502020204030203" pitchFamily="34" charset="0"/>
              <a:ea typeface="Times New Roman" panose="02020603050405020304" pitchFamily="18" charset="0"/>
              <a:cs typeface="Times New Roman" panose="02020603050405020304" pitchFamily="18" charset="0"/>
            </a:endParaRPr>
          </a:p>
          <a:p>
            <a:pPr marL="228600" marR="0" indent="-228600" fontAlgn="base">
              <a:lnSpc>
                <a:spcPct val="107000"/>
              </a:lnSpc>
              <a:spcBef>
                <a:spcPts val="0"/>
              </a:spcBef>
              <a:spcAft>
                <a:spcPts val="0"/>
              </a:spcAft>
            </a:pPr>
            <a:endPar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endParaRPr>
          </a:p>
          <a:p>
            <a:pPr marL="228600" marR="0" indent="-228600" fontAlgn="base">
              <a:lnSpc>
                <a:spcPct val="107000"/>
              </a:lnSpc>
              <a:spcBef>
                <a:spcPts val="0"/>
              </a:spcBef>
              <a:spcAft>
                <a:spcPts val="0"/>
              </a:spcAft>
            </a:pPr>
            <a: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I.  Demonstrate professional communication in the content and presentation of your submission.</a:t>
            </a: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br>
              <a:rPr lang="en-US" sz="1800" dirty="0">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1101959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4EE1B-2424-4E0F-92C8-BBA90497AE6D}"/>
              </a:ext>
            </a:extLst>
          </p:cNvPr>
          <p:cNvSpPr txBox="1"/>
          <p:nvPr/>
        </p:nvSpPr>
        <p:spPr>
          <a:xfrm>
            <a:off x="2681926" y="628943"/>
            <a:ext cx="6117996" cy="830997"/>
          </a:xfrm>
          <a:prstGeom prst="rect">
            <a:avLst/>
          </a:prstGeom>
          <a:solidFill>
            <a:schemeClr val="accent2"/>
          </a:solidFill>
        </p:spPr>
        <p:txBody>
          <a:bodyPr wrap="square">
            <a:spAutoFit/>
          </a:bodyPr>
          <a:lstStyle/>
          <a:p>
            <a:pPr algn="ctr"/>
            <a:r>
              <a:rPr lang="en-US" sz="4800" b="1" dirty="0">
                <a:solidFill>
                  <a:srgbClr val="C00000"/>
                </a:solidFill>
                <a:latin typeface="Segoe UI" panose="020B0502040204020203" pitchFamily="34" charset="0"/>
              </a:rPr>
              <a:t>FAQ</a:t>
            </a:r>
            <a:endParaRPr lang="en-US" sz="4800" b="1" dirty="0">
              <a:solidFill>
                <a:srgbClr val="C00000"/>
              </a:solidFill>
            </a:endParaRPr>
          </a:p>
        </p:txBody>
      </p:sp>
      <p:sp>
        <p:nvSpPr>
          <p:cNvPr id="4" name="TextBox 3">
            <a:extLst>
              <a:ext uri="{FF2B5EF4-FFF2-40B4-BE49-F238E27FC236}">
                <a16:creationId xmlns:a16="http://schemas.microsoft.com/office/drawing/2014/main" id="{0C9472BF-D91C-4813-90A7-19B2B969C4FC}"/>
              </a:ext>
            </a:extLst>
          </p:cNvPr>
          <p:cNvSpPr txBox="1"/>
          <p:nvPr/>
        </p:nvSpPr>
        <p:spPr>
          <a:xfrm>
            <a:off x="982155" y="1527493"/>
            <a:ext cx="10390140" cy="5713167"/>
          </a:xfrm>
          <a:prstGeom prst="rect">
            <a:avLst/>
          </a:prstGeom>
          <a:noFill/>
        </p:spPr>
        <p:txBody>
          <a:bodyPr wrap="square">
            <a:spAutoFit/>
          </a:bodyPr>
          <a:lstStyle/>
          <a:p>
            <a:pPr marL="0" marR="0">
              <a:lnSpc>
                <a:spcPct val="107000"/>
              </a:lnSpc>
              <a:spcBef>
                <a:spcPts val="0"/>
              </a:spcBef>
              <a:spcAft>
                <a:spcPts val="800"/>
              </a:spcAft>
            </a:pPr>
            <a:r>
              <a:rPr lang="en-US" b="1" dirty="0">
                <a:solidFill>
                  <a:srgbClr val="333333"/>
                </a:solidFill>
                <a:latin typeface="Helvetica" panose="020B0604020202020204" pitchFamily="34" charset="0"/>
                <a:ea typeface="Calibri" panose="020F0502020204030204" pitchFamily="34" charset="0"/>
                <a:cs typeface="Times New Roman" panose="02020603050405020304" pitchFamily="18" charset="0"/>
              </a:rPr>
              <a:t>Q1. </a:t>
            </a:r>
            <a:r>
              <a:rPr lang="en-US" sz="1800" b="1"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What is the  difference between correlation and regression:</a:t>
            </a:r>
          </a:p>
          <a:p>
            <a:pPr marL="0" marR="0">
              <a:lnSpc>
                <a:spcPct val="107000"/>
              </a:lnSpc>
              <a:spcBef>
                <a:spcPts val="0"/>
              </a:spcBef>
              <a:spcAft>
                <a:spcPts val="800"/>
              </a:spcAft>
            </a:pPr>
            <a:r>
              <a:rPr lang="en-US" sz="1800"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rPr>
              <a:t>The difference is that while correlation measures the strength of an association between two variables, regression quantifies the nature of the relationship.</a:t>
            </a:r>
          </a:p>
          <a:p>
            <a:pPr marL="0" marR="0">
              <a:lnSpc>
                <a:spcPct val="107000"/>
              </a:lnSpc>
              <a:spcBef>
                <a:spcPts val="0"/>
              </a:spcBef>
              <a:spcAft>
                <a:spcPts val="800"/>
              </a:spcAft>
            </a:pPr>
            <a:endParaRPr lang="en-US" dirty="0">
              <a:solidFill>
                <a:srgbClr val="333333"/>
              </a:solidFill>
              <a:latin typeface="Helvetica"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sklearn.ensemble</a:t>
            </a:r>
            <a:r>
              <a:rPr lang="en-US" sz="1800" dirty="0">
                <a:effectLst/>
                <a:latin typeface="Calibri" panose="020F0502020204030204" pitchFamily="34" charset="0"/>
                <a:ea typeface="Calibri" panose="020F0502020204030204" pitchFamily="34" charset="0"/>
                <a:cs typeface="Times New Roman" panose="02020603050405020304" pitchFamily="18" charset="0"/>
              </a:rPr>
              <a:t> import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RandomForestRegressor</a:t>
            </a:r>
            <a:r>
              <a:rPr lang="en-US" sz="18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Instantiae</a:t>
            </a:r>
            <a:r>
              <a:rPr lang="en-US" sz="18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Random </a:t>
            </a:r>
            <a:r>
              <a:rPr lang="en-US" sz="1800" i="1"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Random</a:t>
            </a:r>
            <a:r>
              <a:rPr lang="en-US" sz="18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Forest Regressor 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rfr</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RandomForestRegressor</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n_estimators</a:t>
            </a:r>
            <a:r>
              <a:rPr lang="en-US" sz="1800" dirty="0">
                <a:effectLst/>
                <a:latin typeface="Calibri" panose="020F0502020204030204" pitchFamily="34" charset="0"/>
                <a:ea typeface="Calibri" panose="020F0502020204030204" pitchFamily="34" charset="0"/>
                <a:cs typeface="Times New Roman" panose="02020603050405020304" pitchFamily="18" charset="0"/>
              </a:rPr>
              <a:t>=500,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random_state</a:t>
            </a:r>
            <a:r>
              <a:rPr lang="en-US" sz="1800" dirty="0">
                <a:effectLst/>
                <a:latin typeface="Calibri" panose="020F0502020204030204" pitchFamily="34" charset="0"/>
                <a:ea typeface="Calibri" panose="020F0502020204030204" pitchFamily="34" charset="0"/>
                <a:cs typeface="Times New Roman" panose="02020603050405020304" pitchFamily="18" charset="0"/>
              </a:rPr>
              <a:t>=1) </a:t>
            </a:r>
          </a:p>
          <a:p>
            <a:pPr marL="0" marR="0">
              <a:lnSpc>
                <a:spcPct val="107000"/>
              </a:lnSpc>
              <a:spcBef>
                <a:spcPts val="0"/>
              </a:spcBef>
              <a:spcAft>
                <a:spcPts val="0"/>
              </a:spcAft>
            </a:pPr>
            <a:r>
              <a:rPr lang="en-US" sz="1800" i="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Fit model to </a:t>
            </a:r>
            <a:r>
              <a:rPr lang="en-US" sz="1800" i="1" dirty="0" err="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dataframe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rfr.fit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X_train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y_train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choose to work with the classifier, check this link out:</a:t>
            </a:r>
          </a:p>
          <a:p>
            <a:pPr marL="0" marR="0">
              <a:lnSpc>
                <a:spcPct val="107000"/>
              </a:lnSpc>
              <a:spcBef>
                <a:spcPts val="0"/>
              </a:spcBef>
              <a:spcAft>
                <a:spcPts val="0"/>
              </a:spcAft>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https://www.datacamp.com/community/tutorials/random-forests-classifier-python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choose to fix the array, this link might be helpful.</a:t>
            </a:r>
          </a:p>
          <a:p>
            <a:pPr marL="0" marR="0">
              <a:lnSpc>
                <a:spcPct val="107000"/>
              </a:lnSpc>
              <a:spcBef>
                <a:spcPts val="0"/>
              </a:spcBef>
              <a:spcAft>
                <a:spcPts val="0"/>
              </a:spcAft>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https://stackoverflow.com/questions/45554008/error-in-python-script-expected-2d-array-got-1d-array-instead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US" sz="1800" dirty="0">
              <a:solidFill>
                <a:srgbClr val="333333"/>
              </a:solidFill>
              <a:effectLst/>
              <a:latin typeface="Helvetica"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9755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927266-32D8-47CE-86DD-3441C86AA621}"/>
              </a:ext>
            </a:extLst>
          </p:cNvPr>
          <p:cNvSpPr txBox="1"/>
          <p:nvPr/>
        </p:nvSpPr>
        <p:spPr>
          <a:xfrm>
            <a:off x="974694" y="1483861"/>
            <a:ext cx="10242612" cy="4154984"/>
          </a:xfrm>
          <a:prstGeom prst="rect">
            <a:avLst/>
          </a:prstGeom>
          <a:noFill/>
        </p:spPr>
        <p:txBody>
          <a:bodyPr wrap="square">
            <a:spAutoFit/>
          </a:bodyPr>
          <a:lstStyle/>
          <a:p>
            <a:pPr algn="l"/>
            <a:r>
              <a:rPr lang="en-US" sz="1600" b="0" i="0" dirty="0">
                <a:solidFill>
                  <a:srgbClr val="242424"/>
                </a:solidFill>
                <a:effectLst/>
                <a:latin typeface="Segoe UI" panose="020B0502040204020203" pitchFamily="34" charset="0"/>
              </a:rPr>
              <a:t>Accuracy, with a capital A, is a metric used to evaluate classification models, but to measure a predictive model's accuracy, with a lower case ‘a’, is done with MSE, RMSE and R-squared. The smaller the error, the better the accuracy of prediction.</a:t>
            </a:r>
            <a:br>
              <a:rPr lang="en-US" b="0" i="0" dirty="0">
                <a:solidFill>
                  <a:srgbClr val="242424"/>
                </a:solidFill>
                <a:effectLst/>
                <a:latin typeface="Segoe UI" panose="020B0502040204020203" pitchFamily="34" charset="0"/>
              </a:rPr>
            </a:br>
            <a:endParaRPr lang="en-US" b="0" i="0" dirty="0">
              <a:solidFill>
                <a:srgbClr val="242424"/>
              </a:solidFill>
              <a:effectLst/>
              <a:latin typeface="Segoe UI" panose="020B0502040204020203" pitchFamily="34" charset="0"/>
            </a:endParaRPr>
          </a:p>
          <a:p>
            <a:pPr algn="l"/>
            <a:r>
              <a:rPr lang="en-US" b="1" i="0" dirty="0">
                <a:solidFill>
                  <a:srgbClr val="242424"/>
                </a:solidFill>
                <a:effectLst/>
                <a:latin typeface="Segoe UI" panose="020B0502040204020203" pitchFamily="34" charset="0"/>
              </a:rPr>
              <a:t>Elaboration on ‘accuracy’ which is what E1 requires.</a:t>
            </a:r>
            <a:endParaRPr lang="en-US" b="0" i="0" dirty="0">
              <a:solidFill>
                <a:srgbClr val="242424"/>
              </a:solidFill>
              <a:effectLst/>
              <a:latin typeface="Segoe UI" panose="020B0502040204020203" pitchFamily="34" charset="0"/>
            </a:endParaRPr>
          </a:p>
          <a:p>
            <a:pPr algn="l"/>
            <a:r>
              <a:rPr lang="en-US" sz="1800" b="0" i="0" dirty="0">
                <a:solidFill>
                  <a:srgbClr val="242424"/>
                </a:solidFill>
                <a:effectLst/>
                <a:latin typeface="Segoe UI" panose="020B0502040204020203" pitchFamily="34" charset="0"/>
              </a:rPr>
              <a:t>Using continuous or categorical variable in an analysis does not determine the need for model validation. Most models created needed validation for accuracy and precision. That’s just to know if the model is performing well. In supervised learning you must split the dataset into training and test sets.  The test set is to be used to validate the model performance (accuracy and precision). Regression, ARIMA, Neural Networks, etc., are all predictive models and they are validated for accuracy and precision.</a:t>
            </a:r>
            <a:endParaRPr lang="en-US" b="0" i="0" dirty="0">
              <a:solidFill>
                <a:srgbClr val="242424"/>
              </a:solidFill>
              <a:effectLst/>
              <a:latin typeface="Segoe UI" panose="020B0502040204020203" pitchFamily="34" charset="0"/>
            </a:endParaRPr>
          </a:p>
          <a:p>
            <a:pPr algn="l"/>
            <a:endParaRPr lang="en-US" b="0" i="0" dirty="0">
              <a:solidFill>
                <a:srgbClr val="242424"/>
              </a:solidFill>
              <a:effectLst/>
              <a:latin typeface="Segoe UI" panose="020B0502040204020203" pitchFamily="34" charset="0"/>
            </a:endParaRPr>
          </a:p>
          <a:p>
            <a:pPr algn="l"/>
            <a:r>
              <a:rPr lang="en-US" sz="1800" b="0" i="0" dirty="0">
                <a:solidFill>
                  <a:srgbClr val="242424"/>
                </a:solidFill>
                <a:effectLst/>
                <a:latin typeface="Segoe UI" panose="020B0502040204020203" pitchFamily="34" charset="0"/>
              </a:rPr>
              <a:t>The difference is that the metrics and approach for testing model accuracy in classification is not the same as in predictive models.  For example, if you are working on a classification problem, the best score is 100% accuracy. If you are working on a regression problem, the best score is 0.0 error.</a:t>
            </a:r>
            <a:endParaRPr lang="en-US" b="0" i="0" dirty="0">
              <a:solidFill>
                <a:srgbClr val="242424"/>
              </a:solidFill>
              <a:effectLst/>
              <a:latin typeface="Segoe UI" panose="020B0502040204020203" pitchFamily="34" charset="0"/>
            </a:endParaRPr>
          </a:p>
        </p:txBody>
      </p:sp>
      <p:sp>
        <p:nvSpPr>
          <p:cNvPr id="4" name="TextBox 3">
            <a:extLst>
              <a:ext uri="{FF2B5EF4-FFF2-40B4-BE49-F238E27FC236}">
                <a16:creationId xmlns:a16="http://schemas.microsoft.com/office/drawing/2014/main" id="{DF9CDBB3-C138-4B13-89C4-4F1D60B209E3}"/>
              </a:ext>
            </a:extLst>
          </p:cNvPr>
          <p:cNvSpPr txBox="1"/>
          <p:nvPr/>
        </p:nvSpPr>
        <p:spPr>
          <a:xfrm>
            <a:off x="639193" y="737637"/>
            <a:ext cx="10892900" cy="461665"/>
          </a:xfrm>
          <a:prstGeom prst="rect">
            <a:avLst/>
          </a:prstGeom>
          <a:solidFill>
            <a:schemeClr val="accent5">
              <a:lumMod val="20000"/>
              <a:lumOff val="80000"/>
            </a:schemeClr>
          </a:solidFill>
        </p:spPr>
        <p:txBody>
          <a:bodyPr wrap="square">
            <a:spAutoFit/>
          </a:bodyPr>
          <a:lstStyle/>
          <a:p>
            <a:pPr marR="0" lvl="0" algn="ctr">
              <a:spcBef>
                <a:spcPts val="0"/>
              </a:spcBef>
              <a:spcAft>
                <a:spcPts val="0"/>
              </a:spcAft>
            </a:pPr>
            <a:r>
              <a:rPr lang="en-US" sz="2400" b="1" dirty="0">
                <a:effectLst/>
                <a:latin typeface="Inherit"/>
                <a:ea typeface="Calibri" panose="020F0502020204030204" pitchFamily="34" charset="0"/>
              </a:rPr>
              <a:t>Q2. Why requiring</a:t>
            </a:r>
            <a:r>
              <a:rPr lang="en-US" sz="2400" b="1" dirty="0">
                <a:latin typeface="Inherit"/>
                <a:ea typeface="Calibri" panose="020F0502020204030204" pitchFamily="34" charset="0"/>
              </a:rPr>
              <a:t> accuracy and </a:t>
            </a:r>
            <a:r>
              <a:rPr lang="en-US" sz="2400" b="1" dirty="0">
                <a:effectLst/>
                <a:latin typeface="Inherit"/>
                <a:ea typeface="Calibri" panose="020F0502020204030204" pitchFamily="34" charset="0"/>
              </a:rPr>
              <a:t>MSE </a:t>
            </a:r>
            <a:r>
              <a:rPr lang="en-US" sz="2400" b="1" dirty="0">
                <a:latin typeface="Inherit"/>
                <a:ea typeface="Calibri" panose="020F0502020204030204" pitchFamily="34" charset="0"/>
              </a:rPr>
              <a:t>in predictive model?</a:t>
            </a:r>
            <a:endParaRPr lang="en-US" sz="2400" b="1" dirty="0">
              <a:effectLst/>
              <a:latin typeface="Inherit"/>
              <a:ea typeface="Calibri" panose="020F0502020204030204" pitchFamily="34" charset="0"/>
            </a:endParaRPr>
          </a:p>
        </p:txBody>
      </p:sp>
    </p:spTree>
    <p:extLst>
      <p:ext uri="{BB962C8B-B14F-4D97-AF65-F5344CB8AC3E}">
        <p14:creationId xmlns:p14="http://schemas.microsoft.com/office/powerpoint/2010/main" val="974141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BB578F-D876-4504-96F1-806289AC8E08}"/>
              </a:ext>
            </a:extLst>
          </p:cNvPr>
          <p:cNvSpPr txBox="1"/>
          <p:nvPr/>
        </p:nvSpPr>
        <p:spPr>
          <a:xfrm>
            <a:off x="941033" y="783700"/>
            <a:ext cx="10457895" cy="4115037"/>
          </a:xfrm>
          <a:prstGeom prst="rect">
            <a:avLst/>
          </a:prstGeom>
          <a:noFill/>
        </p:spPr>
        <p:txBody>
          <a:bodyPr wrap="square">
            <a:spAutoFit/>
          </a:bodyPr>
          <a:lstStyle/>
          <a:p>
            <a:pPr algn="l"/>
            <a:r>
              <a:rPr lang="en-US" sz="1800" b="0" i="0" dirty="0">
                <a:solidFill>
                  <a:srgbClr val="242424"/>
                </a:solidFill>
                <a:effectLst/>
                <a:latin typeface="Segoe UI" panose="020B0502040204020203" pitchFamily="34" charset="0"/>
              </a:rPr>
              <a:t>In Task 2, the MSE, RMSE, and R-Squared are evaluation metrics for testing model accuracy. After splitting the data, you can check the best score for the top performing model, you can check for training accuracy and print the score.  After performing predictions, you can check for prediction accuracy. If the model accuracy needs improvement, you can perform hyperparameter tuning on additional parameters or use more labeled data to train the model.</a:t>
            </a:r>
          </a:p>
          <a:p>
            <a:pPr algn="l"/>
            <a:endParaRPr lang="en-US" dirty="0">
              <a:solidFill>
                <a:srgbClr val="242424"/>
              </a:solidFill>
              <a:latin typeface="Segoe UI" panose="020B0502040204020203" pitchFamily="34" charset="0"/>
            </a:endParaRPr>
          </a:p>
          <a:p>
            <a:pPr marL="0" marR="0">
              <a:lnSpc>
                <a:spcPct val="107000"/>
              </a:lnSpc>
              <a:spcBef>
                <a:spcPts val="0"/>
              </a:spcBef>
              <a:spcAft>
                <a:spcPts val="0"/>
              </a:spcAft>
            </a:pPr>
            <a:r>
              <a:rPr lang="en-US" b="1" dirty="0">
                <a:latin typeface="Inherit"/>
                <a:ea typeface="Calibri" panose="020F0502020204030204" pitchFamily="34" charset="0"/>
                <a:cs typeface="Times New Roman" panose="02020603050405020304" pitchFamily="18" charset="0"/>
              </a:rPr>
              <a:t>Q3. Explain MSE, MAE, RMSE, R-Squared. </a:t>
            </a:r>
          </a:p>
          <a:p>
            <a:pPr marL="0" marR="0">
              <a:lnSpc>
                <a:spcPct val="107000"/>
              </a:lnSpc>
              <a:spcBef>
                <a:spcPts val="0"/>
              </a:spcBef>
              <a:spcAft>
                <a:spcPts val="0"/>
              </a:spcAft>
            </a:pPr>
            <a:r>
              <a:rPr lang="en-US" b="1" dirty="0">
                <a:effectLst/>
                <a:latin typeface="Inherit"/>
                <a:ea typeface="Calibri" panose="020F0502020204030204" pitchFamily="34" charset="0"/>
                <a:cs typeface="Times New Roman" panose="02020603050405020304" pitchFamily="18" charset="0"/>
              </a:rPr>
              <a:t>Mean squared error (MSE): </a:t>
            </a:r>
            <a:r>
              <a:rPr lang="en-US" dirty="0">
                <a:effectLst/>
                <a:latin typeface="Inherit"/>
                <a:ea typeface="Calibri" panose="020F0502020204030204" pitchFamily="34" charset="0"/>
                <a:cs typeface="Times New Roman" panose="02020603050405020304" pitchFamily="18" charset="0"/>
              </a:rPr>
              <a:t>Is</a:t>
            </a:r>
            <a:r>
              <a:rPr lang="en-US" b="1" dirty="0">
                <a:effectLst/>
                <a:latin typeface="Inherit"/>
                <a:ea typeface="Calibri" panose="020F0502020204030204" pitchFamily="34" charset="0"/>
                <a:cs typeface="Times New Roman" panose="02020603050405020304" pitchFamily="18" charset="0"/>
              </a:rPr>
              <a:t> </a:t>
            </a:r>
            <a:r>
              <a:rPr lang="en-US" dirty="0">
                <a:solidFill>
                  <a:srgbClr val="333333"/>
                </a:solidFill>
                <a:effectLst/>
                <a:latin typeface="Inherit"/>
                <a:ea typeface="Calibri" panose="020F0502020204030204" pitchFamily="34" charset="0"/>
              </a:rPr>
              <a:t>the sum of squares differences between the </a:t>
            </a:r>
            <a:r>
              <a:rPr lang="en-US" dirty="0">
                <a:solidFill>
                  <a:srgbClr val="333333"/>
                </a:solidFill>
                <a:latin typeface="Inherit"/>
                <a:ea typeface="Calibri" panose="020F0502020204030204" pitchFamily="34" charset="0"/>
              </a:rPr>
              <a:t>predicted</a:t>
            </a:r>
            <a:r>
              <a:rPr lang="en-US" dirty="0">
                <a:solidFill>
                  <a:srgbClr val="333333"/>
                </a:solidFill>
                <a:effectLst/>
                <a:latin typeface="Inherit"/>
                <a:ea typeface="Calibri" panose="020F0502020204030204" pitchFamily="34" charset="0"/>
              </a:rPr>
              <a:t> values and the actual values. The predicted value is based on some equation and tells what you will expect as an average, but the result you get might differ from this prediction which </a:t>
            </a:r>
            <a:r>
              <a:rPr lang="en-US" dirty="0">
                <a:solidFill>
                  <a:srgbClr val="333333"/>
                </a:solidFill>
                <a:latin typeface="Inherit"/>
                <a:ea typeface="Calibri" panose="020F0502020204030204" pitchFamily="34" charset="0"/>
              </a:rPr>
              <a:t>might be</a:t>
            </a:r>
            <a:r>
              <a:rPr lang="en-US" dirty="0">
                <a:solidFill>
                  <a:srgbClr val="333333"/>
                </a:solidFill>
                <a:effectLst/>
                <a:latin typeface="Inherit"/>
                <a:ea typeface="Calibri" panose="020F0502020204030204" pitchFamily="34" charset="0"/>
              </a:rPr>
              <a:t> a slight error from the estimated value. This difference is called MSE.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A decision tree regressor uses mean squared error (MSE) to split a node into two or more sub-nodes. The decision tree regressor picks a variable and the value to split on such that the two groups are as different from each other as possible. A weighted average of the groups' mean squared error is then taken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GDCoder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2020).</a:t>
            </a:r>
            <a:endParaRPr lang="en-US" dirty="0"/>
          </a:p>
        </p:txBody>
      </p:sp>
    </p:spTree>
    <p:extLst>
      <p:ext uri="{BB962C8B-B14F-4D97-AF65-F5344CB8AC3E}">
        <p14:creationId xmlns:p14="http://schemas.microsoft.com/office/powerpoint/2010/main" val="388019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FE565B-02C6-44FB-B55D-EAD9DFDA7279}"/>
              </a:ext>
            </a:extLst>
          </p:cNvPr>
          <p:cNvSpPr txBox="1"/>
          <p:nvPr/>
        </p:nvSpPr>
        <p:spPr>
          <a:xfrm>
            <a:off x="882587" y="661194"/>
            <a:ext cx="10426825" cy="4228273"/>
          </a:xfrm>
          <a:prstGeom prst="rect">
            <a:avLst/>
          </a:prstGeom>
          <a:noFill/>
        </p:spPr>
        <p:txBody>
          <a:bodyPr wrap="square">
            <a:spAutoFit/>
          </a:bodyPr>
          <a:lstStyle/>
          <a:p>
            <a:pPr marL="0" marR="0">
              <a:lnSpc>
                <a:spcPct val="107000"/>
              </a:lnSpc>
              <a:spcBef>
                <a:spcPts val="0"/>
              </a:spcBef>
              <a:spcAft>
                <a:spcPts val="0"/>
              </a:spcAft>
            </a:pPr>
            <a:endParaRPr lang="en-US" b="1" dirty="0">
              <a:effectLst/>
              <a:latin typeface="Inherit"/>
              <a:ea typeface="Calibri" panose="020F0502020204030204" pitchFamily="34" charset="0"/>
              <a:cs typeface="Times New Roman" panose="02020603050405020304" pitchFamily="18" charset="0"/>
            </a:endParaRPr>
          </a:p>
          <a:p>
            <a:pPr>
              <a:lnSpc>
                <a:spcPct val="107000"/>
              </a:lnSpc>
            </a:pPr>
            <a:r>
              <a:rPr lang="en-US" sz="1800" b="1" dirty="0">
                <a:solidFill>
                  <a:srgbClr val="333333"/>
                </a:solidFill>
                <a:effectLst/>
                <a:latin typeface="Inherit"/>
                <a:ea typeface="Calibri" panose="020F0502020204030204" pitchFamily="34" charset="0"/>
              </a:rPr>
              <a:t>Root Mean Squared Error (RMSE)</a:t>
            </a:r>
            <a:r>
              <a:rPr lang="en-US" b="1" dirty="0">
                <a:effectLst/>
                <a:latin typeface="Inherit"/>
                <a:ea typeface="Calibri" panose="020F0502020204030204" pitchFamily="34" charset="0"/>
                <a:cs typeface="Times New Roman" panose="02020603050405020304" pitchFamily="18" charset="0"/>
              </a:rPr>
              <a:t>: </a:t>
            </a:r>
            <a:r>
              <a:rPr lang="en-US" sz="1800" dirty="0">
                <a:solidFill>
                  <a:srgbClr val="333333"/>
                </a:solidFill>
                <a:effectLst/>
                <a:latin typeface="Inherit"/>
                <a:ea typeface="Calibri" panose="020F0502020204030204" pitchFamily="34" charset="0"/>
                <a:cs typeface="Times New Roman" panose="02020603050405020304" pitchFamily="18" charset="0"/>
              </a:rPr>
              <a:t>This is the square root of the MSE. It is a frequently used measure of the difference between values predicted by a model and the values actually observed. This is defined as the square root of the average squared distance between the actual score and the predicted score (Medium, 2020). </a:t>
            </a:r>
            <a:endParaRPr lang="en-US" sz="1800"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dirty="0">
              <a:effectLst/>
              <a:latin typeface="Inherit"/>
              <a:ea typeface="Calibri" panose="020F0502020204030204" pitchFamily="34" charset="0"/>
              <a:cs typeface="Times New Roman" panose="02020603050405020304" pitchFamily="18" charset="0"/>
            </a:endParaRPr>
          </a:p>
          <a:p>
            <a:pPr>
              <a:lnSpc>
                <a:spcPct val="107000"/>
              </a:lnSpc>
            </a:pPr>
            <a:r>
              <a:rPr lang="en-US" b="1" dirty="0">
                <a:effectLst/>
                <a:latin typeface="Inherit"/>
                <a:ea typeface="Calibri" panose="020F0502020204030204" pitchFamily="34" charset="0"/>
                <a:cs typeface="Times New Roman" panose="02020603050405020304" pitchFamily="18" charset="0"/>
              </a:rPr>
              <a:t>R Squared (R2) - The coefficient of determination </a:t>
            </a:r>
            <a:r>
              <a:rPr lang="en-US" sz="1800" dirty="0">
                <a:solidFill>
                  <a:srgbClr val="333333"/>
                </a:solidFill>
                <a:effectLst/>
                <a:latin typeface="Inherit"/>
                <a:ea typeface="Calibri" panose="020F0502020204030204" pitchFamily="34" charset="0"/>
                <a:cs typeface="Times New Roman" panose="02020603050405020304" pitchFamily="18" charset="0"/>
              </a:rPr>
              <a:t>measures the relationship between the residual sum of squares (RSS) and the total sum of squares (TSS). The RSS is computed as the ground truth minus the predicted ground truth. This metric tells how well a model fits the data. It ranges between 0 and 1. Higher the R-squared, the better the model fits the data</a:t>
            </a:r>
            <a:r>
              <a:rPr lang="en-US"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b="1" dirty="0">
              <a:effectLst/>
              <a:latin typeface="Inheri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effectLst/>
                <a:latin typeface="Inherit"/>
                <a:ea typeface="Calibri" panose="020F0502020204030204" pitchFamily="34" charset="0"/>
                <a:cs typeface="Times New Roman" panose="02020603050405020304" pitchFamily="18" charset="0"/>
              </a:rPr>
              <a:t>Mean absolute error (MAE) </a:t>
            </a:r>
            <a:r>
              <a:rPr lang="en-US" dirty="0">
                <a:latin typeface="Inherit"/>
                <a:ea typeface="Calibri" panose="020F0502020204030204" pitchFamily="34" charset="0"/>
                <a:cs typeface="Times New Roman" panose="02020603050405020304" pitchFamily="18" charset="0"/>
              </a:rPr>
              <a:t>i</a:t>
            </a:r>
            <a:r>
              <a:rPr lang="en-US" dirty="0">
                <a:effectLst/>
                <a:latin typeface="Inherit"/>
                <a:ea typeface="Calibri" panose="020F0502020204030204" pitchFamily="34" charset="0"/>
                <a:cs typeface="Times New Roman" panose="02020603050405020304" pitchFamily="18" charset="0"/>
              </a:rPr>
              <a:t>s a measure of errors between paired observations expressing the same phenomenon. It measures the average magnitude of the errors in a set of forecasts, without considering their direction. It measures accuracy for continuous variables. </a:t>
            </a:r>
          </a:p>
        </p:txBody>
      </p:sp>
    </p:spTree>
    <p:extLst>
      <p:ext uri="{BB962C8B-B14F-4D97-AF65-F5344CB8AC3E}">
        <p14:creationId xmlns:p14="http://schemas.microsoft.com/office/powerpoint/2010/main" val="1336999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1046F8-52D9-4E3C-A291-7EA15E152447}"/>
              </a:ext>
            </a:extLst>
          </p:cNvPr>
          <p:cNvSpPr txBox="1"/>
          <p:nvPr/>
        </p:nvSpPr>
        <p:spPr>
          <a:xfrm>
            <a:off x="844859" y="648300"/>
            <a:ext cx="10502282" cy="369331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Need to study R Syntax?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On the D209 Homepage, click on “GO TO COURSE MATERIAL.”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Under catalog, click on tracks, then Custom Tracks.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You will see an “R Programmer” course.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mn-cs"/>
                <a:hlinkClick r:id="rId2"/>
              </a:rPr>
              <a:t>https://app.datacamp.com/learn/career-tracks/r-programmer</a:t>
            </a:r>
            <a:endPar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 Intermediate R courses at </a:t>
            </a:r>
            <a:r>
              <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mn-cs"/>
                <a:hlinkClick r:id="rId3"/>
              </a:rPr>
              <a:t>https://app.datacamp.com/learn/custom-tracks/custom-r-prep-work</a:t>
            </a:r>
            <a:endPar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0563C1"/>
              </a:solidFill>
              <a:effectLst/>
              <a:uLnTx/>
              <a:uFillTx/>
              <a:latin typeface="inherit"/>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Textbooks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mn-ea"/>
                <a:cs typeface="+mn-cs"/>
                <a:hlinkClick r:id="rId4" action="ppaction://hlinkfile"/>
              </a:rPr>
              <a:t>Data Science Using Python and R </a:t>
            </a:r>
            <a:endParaRPr kumimoji="0" lang="en-US" sz="1800" b="0" i="0" u="none" strike="noStrike" kern="1200" cap="none" spc="0" normalizeH="0" baseline="0" noProof="0" dirty="0">
              <a:ln>
                <a:noFill/>
              </a:ln>
              <a:solidFill>
                <a:prstClr val="black"/>
              </a:solidFill>
              <a:effectLst/>
              <a:uLnTx/>
              <a:uFillTx/>
              <a:latin typeface="inheri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A textbook used in D206, provides good supplemental content for this course. Helpful content: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 Chapter 6 Decision Trees &amp; Random Forests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 Chapter 7 Model Evaluation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herit"/>
                <a:ea typeface="Calibri" panose="020F0502020204030204" pitchFamily="34" charset="0"/>
                <a:cs typeface="+mn-cs"/>
              </a:rPr>
              <a:t>• Chapter 8 Naive Bayes</a:t>
            </a:r>
          </a:p>
        </p:txBody>
      </p:sp>
      <p:sp>
        <p:nvSpPr>
          <p:cNvPr id="6" name="TextBox 5">
            <a:extLst>
              <a:ext uri="{FF2B5EF4-FFF2-40B4-BE49-F238E27FC236}">
                <a16:creationId xmlns:a16="http://schemas.microsoft.com/office/drawing/2014/main" id="{663AC0FA-6236-4147-9202-637313FDE777}"/>
              </a:ext>
            </a:extLst>
          </p:cNvPr>
          <p:cNvSpPr txBox="1"/>
          <p:nvPr/>
        </p:nvSpPr>
        <p:spPr>
          <a:xfrm>
            <a:off x="898864" y="4455374"/>
            <a:ext cx="10394271"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hlinkClick r:id="rId5"/>
              </a:rPr>
              <a:t>Practical Statistics for Data Scientists</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Helpful content: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Chapter 4: Regression and Prediction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Chapter 5: Classification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Chapter 6: Statistical Machine Learning</a:t>
            </a:r>
          </a:p>
        </p:txBody>
      </p:sp>
    </p:spTree>
    <p:extLst>
      <p:ext uri="{BB962C8B-B14F-4D97-AF65-F5344CB8AC3E}">
        <p14:creationId xmlns:p14="http://schemas.microsoft.com/office/powerpoint/2010/main" val="4270181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A00A0E1-6962-4F61-874B-6CF0F180EA47}"/>
              </a:ext>
            </a:extLst>
          </p:cNvPr>
          <p:cNvSpPr txBox="1"/>
          <p:nvPr/>
        </p:nvSpPr>
        <p:spPr>
          <a:xfrm>
            <a:off x="1117846" y="672028"/>
            <a:ext cx="9956307" cy="351314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Q4. If your MSE output was “NA”</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If your MSE output was “NA” it was an indication that your model is not reliable since it could not be calculated.  It may be due to the way you set up your model and the types of variables used. You may need to convert your categorical variables to numeric.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Your output must be a continuous variable. </a:t>
            </a:r>
          </a:p>
          <a:p>
            <a:pPr marL="0" marR="0">
              <a:lnSpc>
                <a:spcPct val="107000"/>
              </a:lnSpc>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calculate MSE, First import the library/package: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sklearn.metrics</a:t>
            </a:r>
            <a:r>
              <a:rPr lang="en-US" sz="1800" dirty="0">
                <a:effectLst/>
                <a:latin typeface="Calibri" panose="020F0502020204030204" pitchFamily="34" charset="0"/>
                <a:ea typeface="Calibri" panose="020F0502020204030204" pitchFamily="34" charset="0"/>
                <a:cs typeface="Times New Roman" panose="02020603050405020304" pitchFamily="18" charset="0"/>
              </a:rPr>
              <a:t> import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mean_squared_error</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MSE.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Quick Video on how to calculate MSE in Python:</a:t>
            </a:r>
          </a:p>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https://www.youtube.com/watch?v=tJpzKILW-Kg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Calculating Mean Squared Error in Python: </a:t>
            </a:r>
          </a:p>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https://www.educative.io/answers/calculating-mean-squared-error-in-python</a:t>
            </a:r>
            <a:endParaRPr lang="en-US" dirty="0"/>
          </a:p>
        </p:txBody>
      </p:sp>
      <p:pic>
        <p:nvPicPr>
          <p:cNvPr id="3" name="Picture 2">
            <a:extLst>
              <a:ext uri="{FF2B5EF4-FFF2-40B4-BE49-F238E27FC236}">
                <a16:creationId xmlns:a16="http://schemas.microsoft.com/office/drawing/2014/main" id="{4266627A-232C-489E-686A-C6D06FC6EF24}"/>
              </a:ext>
            </a:extLst>
          </p:cNvPr>
          <p:cNvPicPr>
            <a:picLocks noChangeAspect="1"/>
          </p:cNvPicPr>
          <p:nvPr/>
        </p:nvPicPr>
        <p:blipFill>
          <a:blip r:embed="rId4"/>
          <a:stretch>
            <a:fillRect/>
          </a:stretch>
        </p:blipFill>
        <p:spPr>
          <a:xfrm>
            <a:off x="876300" y="4887288"/>
            <a:ext cx="3105150" cy="828675"/>
          </a:xfrm>
          <a:prstGeom prst="rect">
            <a:avLst/>
          </a:prstGeom>
        </p:spPr>
      </p:pic>
      <p:sp>
        <p:nvSpPr>
          <p:cNvPr id="5" name="TextBox 4">
            <a:extLst>
              <a:ext uri="{FF2B5EF4-FFF2-40B4-BE49-F238E27FC236}">
                <a16:creationId xmlns:a16="http://schemas.microsoft.com/office/drawing/2014/main" id="{6F928185-38D5-0AFA-93E8-55FDA34BA683}"/>
              </a:ext>
            </a:extLst>
          </p:cNvPr>
          <p:cNvSpPr txBox="1"/>
          <p:nvPr/>
        </p:nvSpPr>
        <p:spPr>
          <a:xfrm>
            <a:off x="876300" y="4229269"/>
            <a:ext cx="2295525" cy="473976"/>
          </a:xfrm>
          <a:prstGeom prst="rect">
            <a:avLst/>
          </a:prstGeom>
          <a:solidFill>
            <a:schemeClr val="accent6">
              <a:lumMod val="20000"/>
              <a:lumOff val="80000"/>
            </a:schemeClr>
          </a:solidFill>
        </p:spPr>
        <p:txBody>
          <a:bodyPr wrap="square">
            <a:spAutoFit/>
          </a:bodyPr>
          <a:lstStyle/>
          <a:p>
            <a:pPr marL="0" marR="0" algn="ctr">
              <a:lnSpc>
                <a:spcPct val="107000"/>
              </a:lnSpc>
              <a:spcBef>
                <a:spcPts val="0"/>
              </a:spcBef>
              <a:spcAft>
                <a:spcPts val="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Formula</a:t>
            </a:r>
            <a:endParaRPr lang="en-US" sz="2400" b="1" dirty="0"/>
          </a:p>
        </p:txBody>
      </p:sp>
      <p:pic>
        <p:nvPicPr>
          <p:cNvPr id="7" name="Picture 6">
            <a:extLst>
              <a:ext uri="{FF2B5EF4-FFF2-40B4-BE49-F238E27FC236}">
                <a16:creationId xmlns:a16="http://schemas.microsoft.com/office/drawing/2014/main" id="{63A6B85E-DD23-323C-24F1-3585C61FEFA2}"/>
              </a:ext>
            </a:extLst>
          </p:cNvPr>
          <p:cNvPicPr>
            <a:picLocks noChangeAspect="1"/>
          </p:cNvPicPr>
          <p:nvPr/>
        </p:nvPicPr>
        <p:blipFill>
          <a:blip r:embed="rId5"/>
          <a:stretch>
            <a:fillRect/>
          </a:stretch>
        </p:blipFill>
        <p:spPr>
          <a:xfrm>
            <a:off x="4214813" y="4566169"/>
            <a:ext cx="6967538" cy="1247775"/>
          </a:xfrm>
          <a:prstGeom prst="rect">
            <a:avLst/>
          </a:prstGeom>
        </p:spPr>
      </p:pic>
    </p:spTree>
    <p:extLst>
      <p:ext uri="{BB962C8B-B14F-4D97-AF65-F5344CB8AC3E}">
        <p14:creationId xmlns:p14="http://schemas.microsoft.com/office/powerpoint/2010/main" val="887215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DAA7FF-60D2-4DAD-84FB-EA7B1D1A21FC}"/>
              </a:ext>
            </a:extLst>
          </p:cNvPr>
          <p:cNvSpPr txBox="1"/>
          <p:nvPr/>
        </p:nvSpPr>
        <p:spPr>
          <a:xfrm>
            <a:off x="800993" y="632113"/>
            <a:ext cx="10128375" cy="375552"/>
          </a:xfrm>
          <a:prstGeom prst="rect">
            <a:avLst/>
          </a:prstGeom>
          <a:noFill/>
        </p:spPr>
        <p:txBody>
          <a:bodyPr wrap="square">
            <a:spAutoFit/>
          </a:bodyPr>
          <a:lstStyle/>
          <a:p>
            <a:pPr marL="0" marR="0" lvl="0" indent="0" algn="ctr" defTabSz="457200" rtl="0" eaLnBrk="1" fontAlgn="auto" latinLnBrk="0" hangingPunct="1">
              <a:lnSpc>
                <a:spcPct val="107000"/>
              </a:lnSpc>
              <a:spcBef>
                <a:spcPts val="0"/>
              </a:spcBef>
              <a:spcAft>
                <a:spcPts val="60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Q2. What are</a:t>
            </a:r>
            <a:r>
              <a:rPr lang="en-US"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the classification metrics to evaluate Machine Learning Algorithms in Python?</a:t>
            </a:r>
            <a:endPar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56097B7-6897-4C7F-A711-174FEC666E26}"/>
              </a:ext>
            </a:extLst>
          </p:cNvPr>
          <p:cNvSpPr txBox="1"/>
          <p:nvPr/>
        </p:nvSpPr>
        <p:spPr>
          <a:xfrm>
            <a:off x="1116150" y="952719"/>
            <a:ext cx="10062838" cy="1754326"/>
          </a:xfrm>
          <a:prstGeom prst="rect">
            <a:avLst/>
          </a:prstGeom>
          <a:noFill/>
        </p:spPr>
        <p:txBody>
          <a:bodyPr wrap="square">
            <a:spAutoFit/>
          </a:bodyPr>
          <a:lstStyle/>
          <a:p>
            <a:pPr marL="0" marR="0">
              <a:spcBef>
                <a:spcPts val="0"/>
              </a:spcBef>
              <a:spcAft>
                <a:spcPts val="0"/>
              </a:spcAft>
            </a:pPr>
            <a:r>
              <a:rPr lang="en-US" sz="1800" b="1" dirty="0">
                <a:effectLst/>
                <a:latin typeface="Calibri" panose="020F0502020204030204" pitchFamily="34" charset="0"/>
                <a:ea typeface="Calibri" panose="020F0502020204030204" pitchFamily="34" charset="0"/>
              </a:rPr>
              <a:t>Classification Metrics t</a:t>
            </a:r>
            <a:r>
              <a:rPr lang="en-US" sz="1800" dirty="0">
                <a:effectLst/>
                <a:latin typeface="Calibri" panose="020F0502020204030204" pitchFamily="34" charset="0"/>
                <a:ea typeface="Calibri" panose="020F0502020204030204" pitchFamily="34" charset="0"/>
              </a:rPr>
              <a:t>o evaluate Machine Learning Algorithms in Python are:</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Classification Accuracy.</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Log Loss.</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Area Under ROC Curve.</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Confusion Matrix.</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Classification Report.</a:t>
            </a:r>
          </a:p>
        </p:txBody>
      </p:sp>
      <p:sp>
        <p:nvSpPr>
          <p:cNvPr id="5" name="TextBox 4">
            <a:extLst>
              <a:ext uri="{FF2B5EF4-FFF2-40B4-BE49-F238E27FC236}">
                <a16:creationId xmlns:a16="http://schemas.microsoft.com/office/drawing/2014/main" id="{167D9187-A79C-41E3-A64E-911FA66B0675}"/>
              </a:ext>
            </a:extLst>
          </p:cNvPr>
          <p:cNvSpPr txBox="1"/>
          <p:nvPr/>
        </p:nvSpPr>
        <p:spPr>
          <a:xfrm>
            <a:off x="949477" y="2685163"/>
            <a:ext cx="10128375" cy="375552"/>
          </a:xfrm>
          <a:prstGeom prst="rect">
            <a:avLst/>
          </a:prstGeom>
          <a:noFill/>
        </p:spPr>
        <p:txBody>
          <a:bodyPr wrap="square">
            <a:spAutoFit/>
          </a:bodyPr>
          <a:lstStyle/>
          <a:p>
            <a:pPr marL="0" marR="0" lvl="0" indent="0" algn="ctr" defTabSz="457200" rtl="0" eaLnBrk="1" fontAlgn="auto" latinLnBrk="0" hangingPunct="1">
              <a:lnSpc>
                <a:spcPct val="107000"/>
              </a:lnSpc>
              <a:spcBef>
                <a:spcPts val="0"/>
              </a:spcBef>
              <a:spcAft>
                <a:spcPts val="60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Q3. What is AUC, ROC, Accuracy Score</a:t>
            </a:r>
            <a:r>
              <a:rPr lang="en-US"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7484AA2D-609D-4546-B34E-F464EFF8800C}"/>
              </a:ext>
            </a:extLst>
          </p:cNvPr>
          <p:cNvSpPr txBox="1"/>
          <p:nvPr/>
        </p:nvSpPr>
        <p:spPr>
          <a:xfrm>
            <a:off x="949476" y="3100184"/>
            <a:ext cx="10396185" cy="2173031"/>
          </a:xfrm>
          <a:prstGeom prst="rect">
            <a:avLst/>
          </a:prstGeom>
          <a:noFill/>
        </p:spPr>
        <p:txBody>
          <a:bodyPr wrap="square">
            <a:spAutoFit/>
          </a:bodyPr>
          <a:lstStyle/>
          <a:p>
            <a:pPr marL="342900" marR="0" lvl="0" indent="-342900" fontAlgn="base">
              <a:lnSpc>
                <a:spcPts val="1800"/>
              </a:lnSpc>
              <a:spcBef>
                <a:spcPts val="0"/>
              </a:spcBef>
              <a:buFont typeface="Arial" panose="020B0604020202020204" pitchFamily="34" charset="0"/>
              <a:buChar char="•"/>
            </a:pPr>
            <a:r>
              <a:rPr lang="en-US" sz="1800" dirty="0">
                <a:effectLst/>
                <a:latin typeface="Inherit"/>
                <a:ea typeface="Times New Roman" panose="02020603050405020304" pitchFamily="18" charset="0"/>
              </a:rPr>
              <a:t>AUC and ROC are performance metrics for binary classification problems.</a:t>
            </a:r>
          </a:p>
          <a:p>
            <a:pPr marL="342900" marR="0" lvl="0" indent="-342900" algn="l" fontAlgn="base">
              <a:lnSpc>
                <a:spcPts val="1800"/>
              </a:lnSpc>
              <a:spcBef>
                <a:spcPts val="0"/>
              </a:spcBef>
              <a:buFont typeface="Arial" panose="020B0604020202020204" pitchFamily="34" charset="0"/>
              <a:buChar char="•"/>
            </a:pPr>
            <a:endParaRPr lang="en-US" sz="1800" dirty="0">
              <a:effectLst/>
              <a:latin typeface="Inherit"/>
              <a:ea typeface="Times New Roman" panose="02020603050405020304" pitchFamily="18" charset="0"/>
            </a:endParaRPr>
          </a:p>
          <a:p>
            <a:pPr marL="342900" marR="0" lvl="0" indent="-342900" algn="l" fontAlgn="base">
              <a:lnSpc>
                <a:spcPts val="1800"/>
              </a:lnSpc>
              <a:spcBef>
                <a:spcPts val="0"/>
              </a:spcBef>
              <a:buFont typeface="Arial" panose="020B0604020202020204" pitchFamily="34" charset="0"/>
              <a:buChar char="•"/>
            </a:pPr>
            <a:r>
              <a:rPr lang="en-US" sz="1800" dirty="0">
                <a:effectLst/>
                <a:latin typeface="Inherit"/>
                <a:ea typeface="Times New Roman" panose="02020603050405020304" pitchFamily="18" charset="0"/>
              </a:rPr>
              <a:t>The AUC represents a model’s ability to discriminate between positive and negative classes. An area of 1.0 represents a model that made all predictions perfectly. An area of 0.5 represents a model as good as random.</a:t>
            </a:r>
          </a:p>
          <a:p>
            <a:pPr marL="285750" marR="0" lvl="0" indent="-285750" algn="l" fontAlgn="base">
              <a:lnSpc>
                <a:spcPts val="1800"/>
              </a:lnSpc>
              <a:spcBef>
                <a:spcPts val="0"/>
              </a:spcBef>
              <a:buFont typeface="Arial" panose="020B0604020202020204" pitchFamily="34" charset="0"/>
              <a:buChar char="•"/>
            </a:pPr>
            <a:endParaRPr lang="en-US" sz="1800" dirty="0">
              <a:effectLst/>
              <a:latin typeface="Inherit"/>
              <a:ea typeface="Times New Roman" panose="02020603050405020304" pitchFamily="18" charset="0"/>
            </a:endParaRPr>
          </a:p>
          <a:p>
            <a:pPr marL="342900" marR="0" lvl="0" indent="-342900" algn="l" fontAlgn="base">
              <a:lnSpc>
                <a:spcPts val="1800"/>
              </a:lnSpc>
              <a:spcBef>
                <a:spcPts val="0"/>
              </a:spcBef>
              <a:buFont typeface="Arial" panose="020B0604020202020204" pitchFamily="34" charset="0"/>
              <a:buChar char="•"/>
            </a:pPr>
            <a:r>
              <a:rPr lang="en-US" sz="1800" dirty="0">
                <a:effectLst/>
                <a:latin typeface="Inherit"/>
                <a:ea typeface="Times New Roman" panose="02020603050405020304" pitchFamily="18" charset="0"/>
              </a:rPr>
              <a:t>A ROC Curve is a plot of the true positive rate and the false positive rate for a given set of probability predictions at different thresholds used to map the probabilities to class labels. The area under the curve is then the approximate integral under the ROC Curve.</a:t>
            </a:r>
          </a:p>
        </p:txBody>
      </p:sp>
      <p:sp>
        <p:nvSpPr>
          <p:cNvPr id="9" name="TextBox 8">
            <a:extLst>
              <a:ext uri="{FF2B5EF4-FFF2-40B4-BE49-F238E27FC236}">
                <a16:creationId xmlns:a16="http://schemas.microsoft.com/office/drawing/2014/main" id="{A47DC964-3368-485C-9A4E-AF558C979DC9}"/>
              </a:ext>
            </a:extLst>
          </p:cNvPr>
          <p:cNvSpPr txBox="1"/>
          <p:nvPr/>
        </p:nvSpPr>
        <p:spPr>
          <a:xfrm>
            <a:off x="692458" y="5390707"/>
            <a:ext cx="10813002" cy="830997"/>
          </a:xfrm>
          <a:prstGeom prst="rect">
            <a:avLst/>
          </a:prstGeom>
          <a:noFill/>
        </p:spPr>
        <p:txBody>
          <a:bodyPr wrap="square">
            <a:spAutoFit/>
          </a:bodyPr>
          <a:lstStyle/>
          <a:p>
            <a:pPr marL="228600" marR="0">
              <a:spcBef>
                <a:spcPts val="0"/>
              </a:spcBef>
              <a:spcAft>
                <a:spcPts val="0"/>
              </a:spcAft>
            </a:pPr>
            <a:r>
              <a:rPr lang="en-US" sz="1200" dirty="0">
                <a:effectLst/>
                <a:latin typeface="Calibri" panose="020F0502020204030204" pitchFamily="34" charset="0"/>
                <a:ea typeface="Calibri" panose="020F0502020204030204" pitchFamily="34" charset="0"/>
              </a:rPr>
              <a:t>Brownlee, J. (2018). Metrics to evaluate machine learning algorithms in Python. Retrieved 10/20/2021 from</a:t>
            </a:r>
          </a:p>
          <a:p>
            <a:pPr marL="228600" marR="0">
              <a:spcBef>
                <a:spcPts val="0"/>
              </a:spcBef>
              <a:spcAft>
                <a:spcPts val="0"/>
              </a:spcAft>
            </a:pPr>
            <a:r>
              <a:rPr lang="en-US" sz="1200" dirty="0">
                <a:latin typeface="Calibri" panose="020F0502020204030204" pitchFamily="34" charset="0"/>
                <a:ea typeface="Calibri" panose="020F0502020204030204" pitchFamily="34" charset="0"/>
              </a:rPr>
              <a:t>	</a:t>
            </a:r>
            <a:r>
              <a:rPr lang="en-US" sz="1200" dirty="0">
                <a:effectLst/>
                <a:latin typeface="Calibri" panose="020F0502020204030204" pitchFamily="34" charset="0"/>
                <a:ea typeface="Calibri" panose="020F0502020204030204" pitchFamily="34" charset="0"/>
              </a:rPr>
              <a:t> </a:t>
            </a:r>
            <a:r>
              <a:rPr lang="en-US" sz="1200" u="sng" dirty="0">
                <a:solidFill>
                  <a:srgbClr val="0563C1"/>
                </a:solidFill>
                <a:effectLst/>
                <a:latin typeface="Calibri" panose="020F0502020204030204" pitchFamily="34" charset="0"/>
                <a:ea typeface="Calibri" panose="020F0502020204030204" pitchFamily="34" charset="0"/>
                <a:hlinkClick r:id="rId2"/>
              </a:rPr>
              <a:t>https://machinelearningmastery.com/metrics-evaluate-machine-learning-algorithms-python</a:t>
            </a:r>
            <a:r>
              <a:rPr lang="en-US" sz="1200" dirty="0">
                <a:effectLst/>
                <a:latin typeface="Calibri" panose="020F0502020204030204" pitchFamily="34" charset="0"/>
                <a:ea typeface="Calibri" panose="020F0502020204030204" pitchFamily="34" charset="0"/>
              </a:rPr>
              <a:t> </a:t>
            </a:r>
          </a:p>
          <a:p>
            <a:pPr marL="228600" marR="0">
              <a:spcBef>
                <a:spcPts val="0"/>
              </a:spcBef>
              <a:spcAft>
                <a:spcPts val="0"/>
              </a:spcAft>
            </a:pPr>
            <a:r>
              <a:rPr lang="en-US" sz="1200" dirty="0">
                <a:effectLst/>
                <a:latin typeface="Calibri" panose="020F0502020204030204" pitchFamily="34" charset="0"/>
                <a:ea typeface="Calibri" panose="020F0502020204030204" pitchFamily="34" charset="0"/>
              </a:rPr>
              <a:t>Brownlee, J. (2018). How to Use ROC Curves and Precision-Recall Curves for Classification in Python. Retrieved from</a:t>
            </a:r>
          </a:p>
          <a:p>
            <a:pPr marL="228600" marR="0">
              <a:spcBef>
                <a:spcPts val="0"/>
              </a:spcBef>
              <a:spcAft>
                <a:spcPts val="0"/>
              </a:spcAft>
            </a:pPr>
            <a:r>
              <a:rPr lang="en-US" sz="1200" u="sng" dirty="0">
                <a:solidFill>
                  <a:srgbClr val="0563C1"/>
                </a:solidFill>
                <a:effectLst/>
                <a:latin typeface="Calibri" panose="020F0502020204030204" pitchFamily="34" charset="0"/>
                <a:ea typeface="Calibri" panose="020F0502020204030204" pitchFamily="34" charset="0"/>
                <a:hlinkClick r:id="rId3"/>
              </a:rPr>
              <a:t>	https://machinelearningmastery.com/roc-curves-and-precision-recall-curves-for-	classification-in-</a:t>
            </a:r>
            <a:r>
              <a:rPr lang="en-US" sz="1200" dirty="0">
                <a:effectLst/>
                <a:latin typeface="Calibri" panose="020F0502020204030204" pitchFamily="34" charset="0"/>
                <a:ea typeface="Calibri" panose="020F0502020204030204" pitchFamily="34" charset="0"/>
              </a:rPr>
              <a:t>python/</a:t>
            </a:r>
          </a:p>
        </p:txBody>
      </p:sp>
    </p:spTree>
    <p:extLst>
      <p:ext uri="{BB962C8B-B14F-4D97-AF65-F5344CB8AC3E}">
        <p14:creationId xmlns:p14="http://schemas.microsoft.com/office/powerpoint/2010/main" val="2736748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D7213F-FE3A-44DF-A8A1-C35D9A3360C6}"/>
              </a:ext>
            </a:extLst>
          </p:cNvPr>
          <p:cNvSpPr txBox="1"/>
          <p:nvPr/>
        </p:nvSpPr>
        <p:spPr>
          <a:xfrm>
            <a:off x="1031812" y="3119204"/>
            <a:ext cx="10128375" cy="375552"/>
          </a:xfrm>
          <a:prstGeom prst="rect">
            <a:avLst/>
          </a:prstGeom>
          <a:noFill/>
        </p:spPr>
        <p:txBody>
          <a:bodyPr wrap="square">
            <a:spAutoFit/>
          </a:bodyPr>
          <a:lstStyle/>
          <a:p>
            <a:pPr marL="0" marR="0" lvl="0" indent="0" algn="ctr" defTabSz="457200" rtl="0" eaLnBrk="1" fontAlgn="auto" latinLnBrk="0" hangingPunct="1">
              <a:lnSpc>
                <a:spcPct val="107000"/>
              </a:lnSpc>
              <a:spcBef>
                <a:spcPts val="0"/>
              </a:spcBef>
              <a:spcAft>
                <a:spcPts val="60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Q4. What is a baseline predictive model</a:t>
            </a:r>
            <a:r>
              <a:rPr lang="en-US" b="1"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endParaRPr kumimoji="0" lang="en-US"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0942CBF-6C92-4383-9F49-0B2310F93718}"/>
              </a:ext>
            </a:extLst>
          </p:cNvPr>
          <p:cNvSpPr txBox="1"/>
          <p:nvPr/>
        </p:nvSpPr>
        <p:spPr>
          <a:xfrm>
            <a:off x="1031812" y="3556900"/>
            <a:ext cx="10259103" cy="2308324"/>
          </a:xfrm>
          <a:prstGeom prst="rect">
            <a:avLst/>
          </a:prstGeom>
          <a:noFill/>
        </p:spPr>
        <p:txBody>
          <a:bodyPr wrap="square">
            <a:spAutoFit/>
          </a:bodyPr>
          <a:lstStyle/>
          <a:p>
            <a:pPr algn="l" fontAlgn="base"/>
            <a:r>
              <a:rPr lang="en-US" b="0" dirty="0">
                <a:solidFill>
                  <a:srgbClr val="555555"/>
                </a:solidFill>
                <a:effectLst/>
                <a:latin typeface="Inherit"/>
              </a:rPr>
              <a:t>A baseline is a simple and well understood procedure for making predictions on your predictive modeling problem.  The results for the baseline model provide the point from which the skill of all other models trained on your data can be evaluated.</a:t>
            </a:r>
          </a:p>
          <a:p>
            <a:pPr algn="l" fontAlgn="base"/>
            <a:endParaRPr lang="en-US" b="1" dirty="0">
              <a:solidFill>
                <a:srgbClr val="555555"/>
              </a:solidFill>
              <a:effectLst/>
              <a:latin typeface="Inherit"/>
            </a:endParaRPr>
          </a:p>
          <a:p>
            <a:pPr algn="l" fontAlgn="base"/>
            <a:r>
              <a:rPr lang="en-US" b="1" dirty="0">
                <a:solidFill>
                  <a:srgbClr val="555555"/>
                </a:solidFill>
                <a:effectLst/>
                <a:latin typeface="Inherit"/>
              </a:rPr>
              <a:t>Three examples of baseline models include:</a:t>
            </a:r>
          </a:p>
          <a:p>
            <a:pPr marL="342900" indent="-342900" algn="l" fontAlgn="base">
              <a:buFont typeface="+mj-lt"/>
              <a:buAutoNum type="arabicPeriod"/>
            </a:pPr>
            <a:r>
              <a:rPr lang="en-US" b="0" i="0" dirty="0">
                <a:solidFill>
                  <a:srgbClr val="555555"/>
                </a:solidFill>
                <a:effectLst/>
                <a:latin typeface="Inherit"/>
              </a:rPr>
              <a:t>Predict the mean outcome value for a regression problem.</a:t>
            </a:r>
          </a:p>
          <a:p>
            <a:pPr marL="342900" indent="-342900" algn="l" fontAlgn="base">
              <a:buFont typeface="+mj-lt"/>
              <a:buAutoNum type="arabicPeriod"/>
            </a:pPr>
            <a:r>
              <a:rPr lang="en-US" b="0" i="0" dirty="0">
                <a:solidFill>
                  <a:srgbClr val="555555"/>
                </a:solidFill>
                <a:effectLst/>
                <a:latin typeface="Inherit"/>
              </a:rPr>
              <a:t>Predict the mode outcome value for a classification problem.</a:t>
            </a:r>
          </a:p>
          <a:p>
            <a:pPr marL="342900" indent="-342900" algn="l" fontAlgn="base">
              <a:buFont typeface="+mj-lt"/>
              <a:buAutoNum type="arabicPeriod"/>
            </a:pPr>
            <a:r>
              <a:rPr lang="en-US" b="0" i="0" dirty="0">
                <a:solidFill>
                  <a:srgbClr val="555555"/>
                </a:solidFill>
                <a:effectLst/>
                <a:latin typeface="Inherit"/>
              </a:rPr>
              <a:t>Predict the input as the output (called persistence) for a univariate time series forecasting problem.</a:t>
            </a:r>
          </a:p>
        </p:txBody>
      </p:sp>
      <p:sp>
        <p:nvSpPr>
          <p:cNvPr id="8" name="TextBox 7">
            <a:extLst>
              <a:ext uri="{FF2B5EF4-FFF2-40B4-BE49-F238E27FC236}">
                <a16:creationId xmlns:a16="http://schemas.microsoft.com/office/drawing/2014/main" id="{81098E83-A3DA-4804-AC4C-0C9518207DBD}"/>
              </a:ext>
            </a:extLst>
          </p:cNvPr>
          <p:cNvSpPr txBox="1"/>
          <p:nvPr/>
        </p:nvSpPr>
        <p:spPr>
          <a:xfrm>
            <a:off x="901083" y="808737"/>
            <a:ext cx="10259103" cy="1754326"/>
          </a:xfrm>
          <a:prstGeom prst="rect">
            <a:avLst/>
          </a:prstGeom>
          <a:noFill/>
        </p:spPr>
        <p:txBody>
          <a:bodyPr wrap="square">
            <a:spAutoFit/>
          </a:bodyPr>
          <a:lstStyle/>
          <a:p>
            <a:pPr marL="342900" indent="-342900">
              <a:buFont typeface="+mj-lt"/>
              <a:buAutoNum type="arabicPeriod"/>
            </a:pPr>
            <a:r>
              <a:rPr lang="en-US" sz="1800" dirty="0">
                <a:effectLst/>
                <a:latin typeface="Inherit"/>
                <a:ea typeface="Calibri" panose="020F0502020204030204" pitchFamily="34" charset="0"/>
              </a:rPr>
              <a:t>Accuracy score - Is correct classifications over total samples.</a:t>
            </a:r>
          </a:p>
          <a:p>
            <a:pPr marL="342900" indent="-342900">
              <a:buFont typeface="+mj-lt"/>
              <a:buAutoNum type="arabicPeriod"/>
            </a:pPr>
            <a:r>
              <a:rPr lang="en-US" sz="1800" dirty="0">
                <a:effectLst/>
                <a:latin typeface="Inherit"/>
                <a:ea typeface="Calibri" panose="020F0502020204030204" pitchFamily="34" charset="0"/>
              </a:rPr>
              <a:t>Precision score – Percentage of correct classifications per label. The number of true positives divided by the number of true and false positives.</a:t>
            </a:r>
          </a:p>
          <a:p>
            <a:pPr marL="342900" indent="-342900">
              <a:buFont typeface="+mj-lt"/>
              <a:buAutoNum type="arabicPeriod"/>
            </a:pPr>
            <a:r>
              <a:rPr lang="en-US" sz="1800" dirty="0">
                <a:effectLst/>
                <a:latin typeface="Inherit"/>
                <a:ea typeface="Calibri" panose="020F0502020204030204" pitchFamily="34" charset="0"/>
              </a:rPr>
              <a:t>Recall score –The number of true positives divided by the number of true positives plus the number of false negatives. </a:t>
            </a:r>
          </a:p>
          <a:p>
            <a:pPr marL="342900" indent="-342900">
              <a:buFont typeface="+mj-lt"/>
              <a:buAutoNum type="arabicPeriod"/>
            </a:pPr>
            <a:r>
              <a:rPr lang="en-US" sz="1800" dirty="0">
                <a:effectLst/>
                <a:latin typeface="Inherit"/>
                <a:ea typeface="Calibri" panose="020F0502020204030204" pitchFamily="34" charset="0"/>
              </a:rPr>
              <a:t>F1_score - Average of Precision and Recall scores.  </a:t>
            </a:r>
            <a:endParaRPr lang="en-US" dirty="0">
              <a:latin typeface="Inherit"/>
            </a:endParaRPr>
          </a:p>
        </p:txBody>
      </p:sp>
    </p:spTree>
    <p:extLst>
      <p:ext uri="{BB962C8B-B14F-4D97-AF65-F5344CB8AC3E}">
        <p14:creationId xmlns:p14="http://schemas.microsoft.com/office/powerpoint/2010/main" val="2570933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61233B-5578-4257-8BCF-944ADE698909}"/>
              </a:ext>
            </a:extLst>
          </p:cNvPr>
          <p:cNvSpPr txBox="1"/>
          <p:nvPr/>
        </p:nvSpPr>
        <p:spPr>
          <a:xfrm>
            <a:off x="864832" y="666695"/>
            <a:ext cx="10462335" cy="369332"/>
          </a:xfrm>
          <a:prstGeom prst="rect">
            <a:avLst/>
          </a:prstGeom>
          <a:noFill/>
        </p:spPr>
        <p:txBody>
          <a:bodyPr wrap="square">
            <a:spAutoFit/>
          </a:bodyPr>
          <a:lstStyle/>
          <a:p>
            <a:r>
              <a:rPr lang="en-US" b="1" i="0" dirty="0">
                <a:solidFill>
                  <a:srgbClr val="334131"/>
                </a:solidFill>
                <a:effectLst/>
                <a:latin typeface="charter"/>
              </a:rPr>
              <a:t>Huber loss </a:t>
            </a:r>
            <a:r>
              <a:rPr lang="en-US" b="0" i="0" dirty="0">
                <a:solidFill>
                  <a:srgbClr val="334131"/>
                </a:solidFill>
                <a:effectLst/>
                <a:latin typeface="charter"/>
              </a:rPr>
              <a:t>is both MSE and MAE.  I</a:t>
            </a:r>
            <a:r>
              <a:rPr lang="en-US" dirty="0">
                <a:solidFill>
                  <a:srgbClr val="334131"/>
                </a:solidFill>
                <a:effectLst/>
                <a:latin typeface="charter"/>
              </a:rPr>
              <a:t>t is quadratic(MSE) when the error is small else MAE.</a:t>
            </a:r>
            <a:endParaRPr lang="en-US" dirty="0"/>
          </a:p>
        </p:txBody>
      </p:sp>
      <p:sp>
        <p:nvSpPr>
          <p:cNvPr id="2" name="Rectangle 1">
            <a:extLst>
              <a:ext uri="{FF2B5EF4-FFF2-40B4-BE49-F238E27FC236}">
                <a16:creationId xmlns:a16="http://schemas.microsoft.com/office/drawing/2014/main" id="{2B5C7631-AA9F-44A2-81FA-AE45A3E300DC}"/>
              </a:ext>
            </a:extLst>
          </p:cNvPr>
          <p:cNvSpPr>
            <a:spLocks noChangeArrowheads="1"/>
          </p:cNvSpPr>
          <p:nvPr/>
        </p:nvSpPr>
        <p:spPr bwMode="auto">
          <a:xfrm>
            <a:off x="864832" y="1036027"/>
            <a:ext cx="5067672" cy="46782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rPr>
              <a:t>CODES:</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rPr>
              <a:t># Check best parameters used</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print("Best params: ",</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rfrcv.best_params</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_)</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6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rPr>
              <a:t># Check best score for the top performing model. </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print("Training Score (MSE): ",</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rfrcv.best_score</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_)</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print("Training Score (RMSE): ",(</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rfrcv.best_score</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_)**(1/2))</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y_train_pred</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 = </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rfrcv.predict</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X_train</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print("Training - R-squared score for the model: ",r2_score(</a:t>
            </a:r>
            <a:r>
              <a:rPr kumimoji="0" lang="en-US" altLang="en-US" sz="16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y_train,y_train_pred</a:t>
            </a:r>
            <a:r>
              <a:rPr kumimoji="0" lang="en-US" altLang="en-US" sz="16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600" b="1" i="0" u="none" strike="noStrike" cap="none" normalizeH="0" baseline="0" dirty="0">
              <a:ln>
                <a:noFill/>
              </a:ln>
              <a:solidFill>
                <a:srgbClr val="C00000"/>
              </a:solidFill>
              <a:effectLst/>
              <a:latin typeface="Inheri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1" i="0" u="none" strike="noStrike" cap="none" normalizeH="0" baseline="0" dirty="0">
                <a:ln>
                  <a:noFill/>
                </a:ln>
                <a:solidFill>
                  <a:srgbClr val="C00000"/>
                </a:solidFill>
                <a:effectLst/>
                <a:latin typeface="Inherit"/>
                <a:ea typeface="Calibri" panose="020F0502020204030204" pitchFamily="34" charset="0"/>
                <a:cs typeface="Times New Roman" panose="02020603050405020304" pitchFamily="18" charset="0"/>
              </a:rPr>
              <a:t>Here is the output </a:t>
            </a:r>
            <a:r>
              <a:rPr kumimoji="0" lang="en-US" altLang="en-US" sz="1600" b="1" i="0" u="none" strike="noStrike" cap="none" normalizeH="0" baseline="0" dirty="0">
                <a:ln>
                  <a:noFill/>
                </a:ln>
                <a:solidFill>
                  <a:srgbClr val="C00000"/>
                </a:solidFill>
                <a:effectLst/>
                <a:latin typeface="Inherit"/>
                <a:ea typeface="Calibri" panose="020F0502020204030204" pitchFamily="34" charset="0"/>
                <a:cs typeface="Calibri" panose="020F0502020204030204" pitchFamily="34" charset="0"/>
              </a:rPr>
              <a:t>approximated</a:t>
            </a:r>
            <a:r>
              <a:rPr kumimoji="0" lang="en-US" altLang="en-US" sz="1600" b="1" i="0" u="none" strike="noStrike" cap="none" normalizeH="0" baseline="0" dirty="0">
                <a:ln>
                  <a:noFill/>
                </a:ln>
                <a:solidFill>
                  <a:srgbClr val="C00000"/>
                </a:solidFill>
                <a:effectLst/>
                <a:latin typeface="Inherit"/>
                <a:ea typeface="Calibri" panose="020F050202020403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Best params:  {'</a:t>
            </a:r>
            <a:r>
              <a:rPr kumimoji="0" lang="en-US" altLang="en-US" sz="1600" b="0" i="0" u="none" strike="noStrike" cap="none" normalizeH="0" baseline="0" dirty="0" err="1">
                <a:ln>
                  <a:noFill/>
                </a:ln>
                <a:solidFill>
                  <a:srgbClr val="000000"/>
                </a:solidFill>
                <a:effectLst/>
                <a:latin typeface="Inherit"/>
                <a:ea typeface="Times New Roman" panose="02020603050405020304" pitchFamily="18" charset="0"/>
                <a:cs typeface="Courier New" panose="02070309020205020404" pitchFamily="49" charset="0"/>
              </a:rPr>
              <a:t>max_depth</a:t>
            </a: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 None, '</a:t>
            </a:r>
            <a:r>
              <a:rPr kumimoji="0" lang="en-US" altLang="en-US" sz="1600" b="0" i="0" u="none" strike="noStrike" cap="none" normalizeH="0" baseline="0" dirty="0" err="1">
                <a:ln>
                  <a:noFill/>
                </a:ln>
                <a:solidFill>
                  <a:srgbClr val="000000"/>
                </a:solidFill>
                <a:effectLst/>
                <a:latin typeface="Inherit"/>
                <a:ea typeface="Times New Roman" panose="02020603050405020304" pitchFamily="18" charset="0"/>
                <a:cs typeface="Courier New" panose="02070309020205020404" pitchFamily="49" charset="0"/>
              </a:rPr>
              <a:t>max_features</a:t>
            </a: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 2, '</a:t>
            </a:r>
            <a:r>
              <a:rPr kumimoji="0" lang="en-US" altLang="en-US" sz="1600" b="0" i="0" u="none" strike="noStrike" cap="none" normalizeH="0" baseline="0" dirty="0" err="1">
                <a:ln>
                  <a:noFill/>
                </a:ln>
                <a:solidFill>
                  <a:srgbClr val="000000"/>
                </a:solidFill>
                <a:effectLst/>
                <a:latin typeface="Inherit"/>
                <a:ea typeface="Times New Roman" panose="02020603050405020304" pitchFamily="18" charset="0"/>
                <a:cs typeface="Courier New" panose="02070309020205020404" pitchFamily="49" charset="0"/>
              </a:rPr>
              <a:t>n_estimators</a:t>
            </a: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 10}</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Training Score (MSE):  10.7</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Training Score (RMSE):  3.3</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6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Training - R-squared:  0.99</a:t>
            </a:r>
            <a:endParaRPr kumimoji="0" lang="en-US" altLang="en-US" sz="16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6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6EAE1E4-2E3C-4587-805C-81BE916EE998}"/>
              </a:ext>
            </a:extLst>
          </p:cNvPr>
          <p:cNvSpPr txBox="1"/>
          <p:nvPr/>
        </p:nvSpPr>
        <p:spPr>
          <a:xfrm>
            <a:off x="5677315" y="1036027"/>
            <a:ext cx="5905042" cy="3693319"/>
          </a:xfrm>
          <a:prstGeom prst="rect">
            <a:avLst/>
          </a:prstGeom>
          <a:solidFill>
            <a:schemeClr val="bg1">
              <a:lumMod val="95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1" i="0" u="none" strike="noStrike" cap="none" normalizeH="0" baseline="0" dirty="0">
                <a:ln>
                  <a:noFill/>
                </a:ln>
                <a:solidFill>
                  <a:srgbClr val="00B050"/>
                </a:solidFill>
                <a:effectLst/>
                <a:latin typeface="Inherit"/>
                <a:ea typeface="Calibri" panose="020F0502020204030204" pitchFamily="34" charset="0"/>
                <a:cs typeface="Times New Roman" panose="02020603050405020304" pitchFamily="18" charset="0"/>
              </a:rPr>
              <a:t># Check prediction accuracy</a:t>
            </a:r>
            <a:endParaRPr kumimoji="0" lang="en-US" altLang="en-US" sz="18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y_pred</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 = </a:t>
            </a: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rfrcv.predict</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X_test</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 #Perform prediction</a:t>
            </a:r>
            <a:endParaRPr kumimoji="0" lang="en-US" altLang="en-US" sz="18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print("Testing - Mean squared error for the model: ",MSE(</a:t>
            </a: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y_test,y_pred</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print("Testing - Root Mean squared error for the model: ",MSE(</a:t>
            </a: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y_test,y_pred</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)**(1/2))</a:t>
            </a:r>
            <a:endParaRPr kumimoji="0" lang="en-US" altLang="en-US" sz="18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print("Testing - R-squared score for the model: ",r2_score(</a:t>
            </a:r>
            <a:r>
              <a:rPr kumimoji="0" lang="en-US" altLang="en-US" sz="1800" b="0" i="0" u="none" strike="noStrike" cap="none" normalizeH="0" baseline="0" dirty="0" err="1">
                <a:ln>
                  <a:noFill/>
                </a:ln>
                <a:solidFill>
                  <a:schemeClr val="tx1"/>
                </a:solidFill>
                <a:effectLst/>
                <a:latin typeface="Inherit"/>
                <a:ea typeface="Calibri" panose="020F0502020204030204" pitchFamily="34" charset="0"/>
                <a:cs typeface="Times New Roman" panose="02020603050405020304" pitchFamily="18" charset="0"/>
              </a:rPr>
              <a:t>y_test,y_pred</a:t>
            </a:r>
            <a:r>
              <a:rPr kumimoji="0" lang="en-US" altLang="en-US" sz="1800" b="0" i="0" u="none" strike="noStrike" cap="none" normalizeH="0" baseline="0" dirty="0">
                <a:ln>
                  <a:noFill/>
                </a:ln>
                <a:solidFill>
                  <a:schemeClr val="tx1"/>
                </a:solidFill>
                <a:effectLst/>
                <a:latin typeface="Inherit"/>
                <a:ea typeface="Calibri" panose="020F050202020403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1" i="0" u="none" strike="noStrike" cap="none" normalizeH="0" baseline="0" dirty="0">
              <a:ln>
                <a:noFill/>
              </a:ln>
              <a:solidFill>
                <a:srgbClr val="C00000"/>
              </a:solidFill>
              <a:effectLst/>
              <a:latin typeface="Inheri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1" i="0" u="none" strike="noStrike" cap="none" normalizeH="0" baseline="0" dirty="0">
                <a:ln>
                  <a:noFill/>
                </a:ln>
                <a:solidFill>
                  <a:srgbClr val="C00000"/>
                </a:solidFill>
                <a:effectLst/>
                <a:latin typeface="Inherit"/>
                <a:ea typeface="Calibri" panose="020F0502020204030204" pitchFamily="34" charset="0"/>
                <a:cs typeface="Times New Roman" panose="02020603050405020304" pitchFamily="18" charset="0"/>
              </a:rPr>
              <a:t>Here is the output </a:t>
            </a:r>
            <a:r>
              <a:rPr kumimoji="0" lang="en-US" altLang="en-US" sz="1800" b="1" i="0" u="none" strike="noStrike" cap="none" normalizeH="0" baseline="0" dirty="0">
                <a:ln>
                  <a:noFill/>
                </a:ln>
                <a:solidFill>
                  <a:srgbClr val="C00000"/>
                </a:solidFill>
                <a:effectLst/>
                <a:latin typeface="Inherit"/>
                <a:ea typeface="Calibri" panose="020F0502020204030204" pitchFamily="34" charset="0"/>
                <a:cs typeface="Calibri" panose="020F0502020204030204" pitchFamily="34" charset="0"/>
              </a:rPr>
              <a:t>approximated:</a:t>
            </a:r>
            <a:endParaRPr kumimoji="0" lang="en-US" altLang="en-US" sz="18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Testing - Mean squared error for the model:  10.3.</a:t>
            </a: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Testing - Root Mean squared error for the model:  3.2.</a:t>
            </a:r>
            <a:endParaRPr lang="en-US" altLang="en-US" dirty="0">
              <a:solidFill>
                <a:srgbClr val="000000"/>
              </a:solidFill>
              <a:latin typeface="Inherit"/>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rgbClr val="000000"/>
                </a:solidFill>
                <a:effectLst/>
                <a:latin typeface="Inherit"/>
                <a:ea typeface="Times New Roman" panose="02020603050405020304" pitchFamily="18" charset="0"/>
                <a:cs typeface="Courier New" panose="02070309020205020404" pitchFamily="49" charset="0"/>
              </a:rPr>
              <a:t>Testing - R-squared score for the model:  0. 98</a:t>
            </a:r>
            <a:r>
              <a:rPr lang="en-US" altLang="en-US" dirty="0">
                <a:latin typeface="Inherit"/>
                <a:ea typeface="Times New Roman" panose="02020603050405020304" pitchFamily="18"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Inherit"/>
            </a:endParaRPr>
          </a:p>
        </p:txBody>
      </p:sp>
    </p:spTree>
    <p:extLst>
      <p:ext uri="{BB962C8B-B14F-4D97-AF65-F5344CB8AC3E}">
        <p14:creationId xmlns:p14="http://schemas.microsoft.com/office/powerpoint/2010/main" val="2379726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F2D0AD-441F-447F-A3B2-26F1599AB805}"/>
              </a:ext>
            </a:extLst>
          </p:cNvPr>
          <p:cNvSpPr txBox="1"/>
          <p:nvPr/>
        </p:nvSpPr>
        <p:spPr>
          <a:xfrm>
            <a:off x="973584" y="1089663"/>
            <a:ext cx="10244831" cy="3042821"/>
          </a:xfrm>
          <a:prstGeom prst="rect">
            <a:avLst/>
          </a:prstGeom>
          <a:noFill/>
        </p:spPr>
        <p:txBody>
          <a:bodyPr wrap="square">
            <a:spAutoFit/>
          </a:bodyPr>
          <a:lstStyle/>
          <a:p>
            <a:pPr marL="0" marR="0">
              <a:lnSpc>
                <a:spcPct val="107000"/>
              </a:lnSpc>
              <a:spcBef>
                <a:spcPts val="0"/>
              </a:spcBef>
              <a:spcAft>
                <a:spcPts val="0"/>
              </a:spcAft>
            </a:pPr>
            <a:r>
              <a:rPr lang="en-US" sz="1800" b="1" dirty="0">
                <a:solidFill>
                  <a:srgbClr val="0070C0"/>
                </a:solidFill>
                <a:effectLst/>
                <a:latin typeface="Inherit"/>
                <a:ea typeface="Calibri" panose="020F0502020204030204" pitchFamily="34" charset="0"/>
                <a:cs typeface="Times New Roman" panose="02020603050405020304" pitchFamily="18" charset="0"/>
              </a:rPr>
              <a:t>Q. Is it required to do hyperparameter twice or more?</a:t>
            </a: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Hyperparameter helps you identify the optimal value for parameters.  It also helps improve model accuracy further if performed on additional parameters.  It is not required to do more than once, but you could do more than once if the first one did not give you the desired result or you need to improve your model performance even further.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333333"/>
                </a:solidFill>
                <a:effectLst/>
                <a:latin typeface="Inherit"/>
                <a:ea typeface="Times New Roman" panose="02020603050405020304" pitchFamily="18" charset="0"/>
                <a:cs typeface="Arial" panose="020B060402020202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Inherit"/>
                <a:ea typeface="Calibri" panose="020F0502020204030204" pitchFamily="34" charset="0"/>
                <a:cs typeface="Times New Roman" panose="02020603050405020304" pitchFamily="18" charset="0"/>
              </a:rPr>
              <a:t>Analytics Vidhya (April 2021). Evaluating Machine Learning Models using Hyperparameter Tuning.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u="sng" dirty="0">
                <a:solidFill>
                  <a:srgbClr val="0000FF"/>
                </a:solidFill>
                <a:effectLst/>
                <a:latin typeface="Inherit"/>
                <a:ea typeface="Calibri" panose="020F0502020204030204" pitchFamily="34" charset="0"/>
                <a:cs typeface="Times New Roman" panose="02020603050405020304" pitchFamily="18" charset="0"/>
                <a:hlinkClick r:id="rId2"/>
              </a:rPr>
              <a:t>https://www.analyticsvidhya.com/blog/2021/04/evaluating-machine-learning-models-hyperparameter-tuning/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5783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39B6D7-1C36-44B5-B025-599C2079A60D}"/>
              </a:ext>
            </a:extLst>
          </p:cNvPr>
          <p:cNvSpPr txBox="1"/>
          <p:nvPr/>
        </p:nvSpPr>
        <p:spPr>
          <a:xfrm>
            <a:off x="890047" y="2505670"/>
            <a:ext cx="10411906" cy="1754326"/>
          </a:xfrm>
          <a:prstGeom prst="rect">
            <a:avLst/>
          </a:prstGeom>
          <a:solidFill>
            <a:schemeClr val="accent2">
              <a:lumMod val="40000"/>
              <a:lumOff val="60000"/>
            </a:schemeClr>
          </a:solidFill>
        </p:spPr>
        <p:txBody>
          <a:bodyPr wrap="square">
            <a:spAutoFit/>
          </a:bodyPr>
          <a:lstStyle/>
          <a:p>
            <a:pPr algn="ctr"/>
            <a:r>
              <a:rPr lang="en-US" sz="5400" b="1" dirty="0"/>
              <a:t>REFRENCE SECTION</a:t>
            </a:r>
          </a:p>
          <a:p>
            <a:pPr algn="ctr"/>
            <a:r>
              <a:rPr lang="en-US" sz="5400" b="1" dirty="0"/>
              <a:t>TASK 2</a:t>
            </a:r>
            <a:endParaRPr lang="en-US" sz="5400" dirty="0"/>
          </a:p>
        </p:txBody>
      </p:sp>
    </p:spTree>
    <p:extLst>
      <p:ext uri="{BB962C8B-B14F-4D97-AF65-F5344CB8AC3E}">
        <p14:creationId xmlns:p14="http://schemas.microsoft.com/office/powerpoint/2010/main" val="727510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Python - </a:t>
            </a:r>
            <a:r>
              <a:rPr lang="en-US" sz="2800" b="1" dirty="0">
                <a:effectLst/>
                <a:latin typeface="Calibri" panose="020F0502020204030204" pitchFamily="34" charset="0"/>
                <a:ea typeface="Calibri" panose="020F0502020204030204" pitchFamily="34" charset="0"/>
                <a:cs typeface="Calibri" panose="020F0502020204030204" pitchFamily="34" charset="0"/>
              </a:rPr>
              <a:t>Decision Tree Analysis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07F0674D-BCFD-40A0-99BF-CA37D54F6B3C}"/>
              </a:ext>
            </a:extLst>
          </p:cNvPr>
          <p:cNvSpPr txBox="1"/>
          <p:nvPr/>
        </p:nvSpPr>
        <p:spPr>
          <a:xfrm>
            <a:off x="928539" y="1281574"/>
            <a:ext cx="10477893" cy="5355312"/>
          </a:xfrm>
          <a:prstGeom prst="rect">
            <a:avLst/>
          </a:prstGeom>
          <a:noFill/>
        </p:spPr>
        <p:txBody>
          <a:bodyPr wrap="square">
            <a:spAutoFit/>
          </a:bodyPr>
          <a:lstStyle/>
          <a:p>
            <a:r>
              <a:rPr lang="en-US" sz="1800" dirty="0" err="1">
                <a:effectLst/>
                <a:latin typeface="Arial" panose="020B0604020202020204" pitchFamily="34" charset="0"/>
                <a:ea typeface="Calibri" panose="020F0502020204030204" pitchFamily="34" charset="0"/>
              </a:rPr>
              <a:t>Datacamp</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n.d</a:t>
            </a:r>
            <a:r>
              <a:rPr lang="en-US" sz="1800" dirty="0">
                <a:effectLst/>
                <a:latin typeface="Arial" panose="020B0604020202020204" pitchFamily="34" charset="0"/>
                <a:ea typeface="Calibri" panose="020F0502020204030204" pitchFamily="34" charset="0"/>
              </a:rPr>
              <a:t>). </a:t>
            </a:r>
            <a:r>
              <a:rPr lang="en-US" sz="1800" i="1" dirty="0">
                <a:effectLst/>
                <a:latin typeface="Arial" panose="020B0604020202020204" pitchFamily="34" charset="0"/>
                <a:ea typeface="Calibri" panose="020F0502020204030204" pitchFamily="34" charset="0"/>
              </a:rPr>
              <a:t>Decision-Tree for Classification.</a:t>
            </a:r>
            <a:r>
              <a:rPr lang="en-US" sz="1800" dirty="0">
                <a:effectLst/>
                <a:latin typeface="Arial" panose="020B0604020202020204" pitchFamily="34" charset="0"/>
                <a:ea typeface="Calibri" panose="020F0502020204030204" pitchFamily="34" charset="0"/>
              </a:rPr>
              <a:t> </a:t>
            </a:r>
            <a:r>
              <a:rPr lang="en-US" sz="1800" u="sng"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2"/>
              </a:rPr>
              <a:t>https://campus.datacamp.com/courses/machine-learning-with-tree-based-models-in-python</a:t>
            </a:r>
            <a:endParaRPr lang="en-US" sz="1800" u="sng"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endParaRPr>
          </a:p>
          <a:p>
            <a:r>
              <a:rPr lang="en-US" dirty="0"/>
              <a:t> </a:t>
            </a:r>
          </a:p>
          <a:p>
            <a:r>
              <a:rPr lang="en-US" dirty="0" err="1"/>
              <a:t>GDCoder</a:t>
            </a:r>
            <a:r>
              <a:rPr lang="en-US" dirty="0"/>
              <a:t>. (2020, Feb 5). Decision tree regressor explained in depth. https://gdcoder.com/decision-tree-regressor-explained-in-depth/ </a:t>
            </a:r>
          </a:p>
          <a:p>
            <a:endParaRPr lang="en-US" dirty="0"/>
          </a:p>
          <a:p>
            <a:r>
              <a:rPr lang="en-US" dirty="0"/>
              <a:t>Medium. (2018, Sep 26). Decision trees explained. https://towardsdatascience.com/decision-trees-explained-3ec41632ceb6 </a:t>
            </a:r>
          </a:p>
          <a:p>
            <a:endParaRPr lang="en-US" dirty="0"/>
          </a:p>
          <a:p>
            <a:r>
              <a:rPr lang="en-US" dirty="0"/>
              <a:t>Medium. (2020, Jun 18). What is one-hot encoding and how to use pandas </a:t>
            </a:r>
            <a:r>
              <a:rPr lang="en-US" dirty="0" err="1"/>
              <a:t>get_dummies</a:t>
            </a:r>
            <a:r>
              <a:rPr lang="en-US" dirty="0"/>
              <a:t> function. </a:t>
            </a:r>
            <a:r>
              <a:rPr lang="en-US" dirty="0">
                <a:hlinkClick r:id="rId3"/>
              </a:rPr>
              <a:t>https://towardsdatascience.com/what-is-one-hot-encoding-and-how-to-use-pandas-get-dummies-function-922eb9bd4970</a:t>
            </a:r>
            <a:r>
              <a:rPr lang="en-US" dirty="0"/>
              <a:t>.</a:t>
            </a:r>
          </a:p>
          <a:p>
            <a:endParaRPr lang="en-US" dirty="0"/>
          </a:p>
          <a:p>
            <a:r>
              <a:rPr lang="en-US" sz="1800" dirty="0" err="1">
                <a:effectLst/>
                <a:latin typeface="Times New Roman" panose="02020603050405020304" pitchFamily="18" charset="0"/>
                <a:ea typeface="Times New Roman" panose="02020603050405020304" pitchFamily="18" charset="0"/>
              </a:rPr>
              <a:t>Navlani</a:t>
            </a:r>
            <a:r>
              <a:rPr lang="en-US" sz="1800" dirty="0">
                <a:effectLst/>
                <a:latin typeface="Times New Roman" panose="02020603050405020304" pitchFamily="18" charset="0"/>
                <a:ea typeface="Times New Roman" panose="02020603050405020304" pitchFamily="18" charset="0"/>
              </a:rPr>
              <a:t>, A. (2018, December 28). </a:t>
            </a:r>
            <a:r>
              <a:rPr lang="en-US" sz="1800" i="1" dirty="0">
                <a:effectLst/>
                <a:latin typeface="Times New Roman" panose="02020603050405020304" pitchFamily="18" charset="0"/>
                <a:ea typeface="Times New Roman" panose="02020603050405020304" pitchFamily="18" charset="0"/>
              </a:rPr>
              <a:t>Attention Required! | Cloudflare</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Datacamp</a:t>
            </a:r>
            <a:r>
              <a:rPr lang="en-US" sz="1800" dirty="0">
                <a:effectLst/>
                <a:latin typeface="Times New Roman" panose="02020603050405020304" pitchFamily="18" charset="0"/>
                <a:ea typeface="Times New Roman" panose="02020603050405020304" pitchFamily="18" charset="0"/>
              </a:rPr>
              <a:t>. https://www.datacamp.com/community/tutorials/decision-tree-classification-python</a:t>
            </a:r>
          </a:p>
          <a:p>
            <a:r>
              <a:rPr lang="en-US" dirty="0"/>
              <a:t> </a:t>
            </a:r>
          </a:p>
          <a:p>
            <a:r>
              <a:rPr lang="en-US" sz="1800" dirty="0" err="1">
                <a:effectLst/>
                <a:latin typeface="Times New Roman" panose="02020603050405020304" pitchFamily="18" charset="0"/>
                <a:ea typeface="Times New Roman" panose="02020603050405020304" pitchFamily="18" charset="0"/>
              </a:rPr>
              <a:t>Sehra</a:t>
            </a:r>
            <a:r>
              <a:rPr lang="en-US" sz="1800" dirty="0">
                <a:effectLst/>
                <a:latin typeface="Times New Roman" panose="02020603050405020304" pitchFamily="18" charset="0"/>
                <a:ea typeface="Times New Roman" panose="02020603050405020304" pitchFamily="18" charset="0"/>
              </a:rPr>
              <a:t>, C. (2020, November 30). </a:t>
            </a:r>
            <a:r>
              <a:rPr lang="en-US" sz="1800" i="1" dirty="0">
                <a:effectLst/>
                <a:latin typeface="Times New Roman" panose="02020603050405020304" pitchFamily="18" charset="0"/>
                <a:ea typeface="Times New Roman" panose="02020603050405020304" pitchFamily="18" charset="0"/>
              </a:rPr>
              <a:t>Decision Trees Explained Easily - Chirag </a:t>
            </a:r>
            <a:r>
              <a:rPr lang="en-US" sz="1800" i="1" dirty="0" err="1">
                <a:effectLst/>
                <a:latin typeface="Times New Roman" panose="02020603050405020304" pitchFamily="18" charset="0"/>
                <a:ea typeface="Times New Roman" panose="02020603050405020304" pitchFamily="18" charset="0"/>
              </a:rPr>
              <a:t>Sehra</a:t>
            </a:r>
            <a:r>
              <a:rPr lang="en-US" sz="1800" dirty="0">
                <a:effectLst/>
                <a:latin typeface="Times New Roman" panose="02020603050405020304" pitchFamily="18" charset="0"/>
                <a:ea typeface="Times New Roman" panose="02020603050405020304" pitchFamily="18" charset="0"/>
              </a:rPr>
              <a:t>. Medium. https://chiragsehra42.medium.com/decision-trees-explained-easily-28f23241248</a:t>
            </a:r>
          </a:p>
          <a:p>
            <a:endParaRPr lang="en-US" dirty="0"/>
          </a:p>
        </p:txBody>
      </p:sp>
    </p:spTree>
    <p:extLst>
      <p:ext uri="{BB962C8B-B14F-4D97-AF65-F5344CB8AC3E}">
        <p14:creationId xmlns:p14="http://schemas.microsoft.com/office/powerpoint/2010/main" val="972002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E515E9-0AB3-4198-9881-ADBE6526DCF1}"/>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Python - </a:t>
            </a:r>
            <a:r>
              <a:rPr lang="en-US" sz="2800" b="1" dirty="0">
                <a:effectLst/>
                <a:latin typeface="Calibri" panose="020F0502020204030204" pitchFamily="34" charset="0"/>
                <a:ea typeface="Calibri" panose="020F0502020204030204" pitchFamily="34" charset="0"/>
                <a:cs typeface="Calibri" panose="020F0502020204030204" pitchFamily="34" charset="0"/>
              </a:rPr>
              <a:t>Decision Tree Analysis Cont’d</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F6A0E71-7F0F-4915-B722-45778BAB675E}"/>
              </a:ext>
            </a:extLst>
          </p:cNvPr>
          <p:cNvSpPr txBox="1"/>
          <p:nvPr/>
        </p:nvSpPr>
        <p:spPr>
          <a:xfrm>
            <a:off x="817418" y="1174685"/>
            <a:ext cx="10557163" cy="646331"/>
          </a:xfrm>
          <a:prstGeom prst="rect">
            <a:avLst/>
          </a:prstGeom>
          <a:noFill/>
        </p:spPr>
        <p:txBody>
          <a:bodyPr wrap="square">
            <a:spAutoFit/>
          </a:bodyPr>
          <a:lstStyle/>
          <a:p>
            <a:pPr marL="457200" marR="0" indent="-457200">
              <a:spcBef>
                <a:spcPts val="0"/>
              </a:spcBef>
            </a:pPr>
            <a:r>
              <a:rPr lang="en-US" sz="1800" dirty="0">
                <a:effectLst/>
                <a:latin typeface="Times New Roman" panose="02020603050405020304" pitchFamily="18" charset="0"/>
                <a:ea typeface="Times New Roman" panose="02020603050405020304" pitchFamily="18" charset="0"/>
              </a:rPr>
              <a:t>K, D. (2021, April 10). </a:t>
            </a:r>
            <a:r>
              <a:rPr lang="en-US" sz="1800" i="1" dirty="0">
                <a:effectLst/>
                <a:latin typeface="Times New Roman" panose="02020603050405020304" pitchFamily="18" charset="0"/>
                <a:ea typeface="Times New Roman" panose="02020603050405020304" pitchFamily="18" charset="0"/>
              </a:rPr>
              <a:t>Implementing Regression Using a Decision Tree and Scikit-Learn</a:t>
            </a:r>
            <a:r>
              <a:rPr lang="en-US" sz="1800" dirty="0">
                <a:effectLst/>
                <a:latin typeface="Times New Roman" panose="02020603050405020304" pitchFamily="18" charset="0"/>
                <a:ea typeface="Times New Roman" panose="02020603050405020304" pitchFamily="18" charset="0"/>
              </a:rPr>
              <a:t>. Medium. https://heartbeat.fritz.ai/implementing-regression-using-a-decision-tree-and-scikit-learn-ac98552b43d7</a:t>
            </a:r>
          </a:p>
        </p:txBody>
      </p:sp>
    </p:spTree>
    <p:extLst>
      <p:ext uri="{BB962C8B-B14F-4D97-AF65-F5344CB8AC3E}">
        <p14:creationId xmlns:p14="http://schemas.microsoft.com/office/powerpoint/2010/main" val="1248200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Python – </a:t>
            </a:r>
            <a:r>
              <a:rPr lang="en-US" sz="2800" b="1" dirty="0">
                <a:effectLst/>
                <a:latin typeface="Calibri" panose="020F0502020204030204" pitchFamily="34" charset="0"/>
                <a:ea typeface="Calibri" panose="020F0502020204030204" pitchFamily="34" charset="0"/>
                <a:cs typeface="Calibri" panose="020F0502020204030204" pitchFamily="34" charset="0"/>
              </a:rPr>
              <a:t>Random Forests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7EA2C9A-52A0-4576-B202-64B21ECA6B77}"/>
              </a:ext>
            </a:extLst>
          </p:cNvPr>
          <p:cNvSpPr txBox="1"/>
          <p:nvPr/>
        </p:nvSpPr>
        <p:spPr>
          <a:xfrm>
            <a:off x="1154782" y="1174685"/>
            <a:ext cx="10108677" cy="5355312"/>
          </a:xfrm>
          <a:prstGeom prst="rect">
            <a:avLst/>
          </a:prstGeom>
          <a:noFill/>
        </p:spPr>
        <p:txBody>
          <a:bodyPr wrap="square">
            <a:spAutoFit/>
          </a:bodyPr>
          <a:lstStyle/>
          <a:p>
            <a:r>
              <a:rPr lang="en-US" dirty="0" err="1"/>
              <a:t>Datacamp</a:t>
            </a:r>
            <a:r>
              <a:rPr lang="en-US" dirty="0"/>
              <a:t>. (</a:t>
            </a:r>
            <a:r>
              <a:rPr lang="en-US" dirty="0" err="1"/>
              <a:t>n.d</a:t>
            </a:r>
            <a:r>
              <a:rPr lang="en-US" dirty="0"/>
              <a:t>). Visualizing features </a:t>
            </a:r>
            <a:r>
              <a:rPr lang="en-US" dirty="0" err="1"/>
              <a:t>importances</a:t>
            </a:r>
            <a:r>
              <a:rPr lang="en-US" dirty="0"/>
              <a:t>. https://campus.datacamp.com/courses/machine-learning-with-tree-based-models-in-python/bagging-and-random-forests?ex=10</a:t>
            </a:r>
          </a:p>
          <a:p>
            <a:endParaRPr lang="en-US" dirty="0"/>
          </a:p>
          <a:p>
            <a:r>
              <a:rPr lang="en-US" dirty="0"/>
              <a:t>Medium. (2020, Aug 4). How to evaluate the performance of a machine learning model. https://towardsdatascience.com/how-to-evaluate-machine-learning-model-performance-in-python-135b4ae27f7e </a:t>
            </a:r>
          </a:p>
          <a:p>
            <a:r>
              <a:rPr lang="en-US" dirty="0"/>
              <a:t> </a:t>
            </a:r>
          </a:p>
          <a:p>
            <a:r>
              <a:rPr lang="en-US" dirty="0"/>
              <a:t>Neptune. (2021, Feb 25). Random Forest Regression: When Does It Fail and Why?. https://neptune.ai/blog/random-forest-regression-when-does-it-fail-and-why </a:t>
            </a:r>
          </a:p>
          <a:p>
            <a:endParaRPr lang="en-US" dirty="0"/>
          </a:p>
          <a:p>
            <a:r>
              <a:rPr lang="en-US" dirty="0"/>
              <a:t>Scikit-learn. (2020). Random forest regressor. https://scikit-learn.org/stable/modules/generated/sklearn.ensemble.RandomForestRegressor.html</a:t>
            </a:r>
          </a:p>
          <a:p>
            <a:endParaRPr lang="en-US" dirty="0"/>
          </a:p>
          <a:p>
            <a:r>
              <a:rPr lang="en-US" dirty="0" err="1"/>
              <a:t>StackExchange</a:t>
            </a:r>
            <a:r>
              <a:rPr lang="en-US" dirty="0"/>
              <a:t>. (</a:t>
            </a:r>
            <a:r>
              <a:rPr lang="en-US" dirty="0" err="1"/>
              <a:t>n.d</a:t>
            </a:r>
            <a:r>
              <a:rPr lang="en-US" dirty="0"/>
              <a:t>). Random forest assumptions. https://stats.stackexchange.com/questions/59124/random-forest-assumptions  </a:t>
            </a:r>
          </a:p>
          <a:p>
            <a:endParaRPr lang="en-US" dirty="0"/>
          </a:p>
          <a:p>
            <a:r>
              <a:rPr lang="en-US" dirty="0"/>
              <a:t>WGU. (</a:t>
            </a:r>
            <a:r>
              <a:rPr lang="en-US" dirty="0" err="1"/>
              <a:t>n.d</a:t>
            </a:r>
            <a:r>
              <a:rPr lang="en-US" dirty="0"/>
              <a:t>). Data files and associated dictionary files. https://access.wgu.edu/ASP3/aap/content/g9rke9s0rlc9ejd92md0.html</a:t>
            </a:r>
          </a:p>
          <a:p>
            <a:endParaRPr lang="en-US" dirty="0"/>
          </a:p>
        </p:txBody>
      </p:sp>
    </p:spTree>
    <p:extLst>
      <p:ext uri="{BB962C8B-B14F-4D97-AF65-F5344CB8AC3E}">
        <p14:creationId xmlns:p14="http://schemas.microsoft.com/office/powerpoint/2010/main" val="27217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9931138"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Python - </a:t>
            </a:r>
            <a:r>
              <a:rPr lang="en-US" sz="2800" b="1" dirty="0">
                <a:effectLst/>
                <a:latin typeface="Calibri" panose="020F0502020204030204" pitchFamily="34" charset="0"/>
                <a:ea typeface="Calibri" panose="020F0502020204030204" pitchFamily="34" charset="0"/>
                <a:cs typeface="Calibri" panose="020F0502020204030204" pitchFamily="34" charset="0"/>
              </a:rPr>
              <a:t>Advanced Regression (lasso or ridge)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F645049-FE0B-432F-86A1-1430BB97CB41}"/>
              </a:ext>
            </a:extLst>
          </p:cNvPr>
          <p:cNvSpPr txBox="1"/>
          <p:nvPr/>
        </p:nvSpPr>
        <p:spPr>
          <a:xfrm>
            <a:off x="928540" y="1542623"/>
            <a:ext cx="10242223" cy="2557880"/>
          </a:xfrm>
          <a:prstGeom prst="rect">
            <a:avLst/>
          </a:prstGeom>
          <a:noFill/>
        </p:spPr>
        <p:txBody>
          <a:bodyPr wrap="square">
            <a:spAutoFit/>
          </a:bodyPr>
          <a:lstStyle/>
          <a:p>
            <a:pPr>
              <a:lnSpc>
                <a:spcPct val="107000"/>
              </a:lnSpc>
              <a:spcAft>
                <a:spcPts val="800"/>
              </a:spcAft>
            </a:pPr>
            <a:r>
              <a:rPr lang="en-US" sz="1800" dirty="0">
                <a:effectLst/>
                <a:latin typeface="Times New Roman" panose="02020603050405020304" pitchFamily="18" charset="0"/>
                <a:ea typeface="Times New Roman" panose="02020603050405020304" pitchFamily="18" charset="0"/>
              </a:rPr>
              <a:t>Grace-Martin, K. (2020, November 2). </a:t>
            </a:r>
            <a:r>
              <a:rPr lang="en-US" sz="1800" i="1" dirty="0">
                <a:effectLst/>
                <a:latin typeface="Times New Roman" panose="02020603050405020304" pitchFamily="18" charset="0"/>
                <a:ea typeface="Times New Roman" panose="02020603050405020304" pitchFamily="18" charset="0"/>
              </a:rPr>
              <a:t>Assessing the Fit of Regression Models</a:t>
            </a:r>
            <a:r>
              <a:rPr lang="en-US" sz="1800" dirty="0">
                <a:effectLst/>
                <a:latin typeface="Times New Roman" panose="02020603050405020304" pitchFamily="18" charset="0"/>
                <a:ea typeface="Times New Roman" panose="02020603050405020304" pitchFamily="18" charset="0"/>
              </a:rPr>
              <a:t>. The Analysis Factor. https://www.theanalysisfactor.com/assessing-the-fit-of-regression-models/</a:t>
            </a:r>
          </a:p>
          <a:p>
            <a:pPr marL="0" marR="0">
              <a:lnSpc>
                <a:spcPct val="107000"/>
              </a:lnSpc>
              <a:spcBef>
                <a:spcPts val="0"/>
              </a:spcBef>
              <a:spcAft>
                <a:spcPts val="800"/>
              </a:spcAft>
            </a:pPr>
            <a:endParaRPr lang="en-US" sz="1800" b="1"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2"/>
            </a:endParaRPr>
          </a:p>
          <a:p>
            <a:pPr marL="0" marR="0">
              <a:lnSpc>
                <a:spcPct val="107000"/>
              </a:lnSpc>
              <a:spcBef>
                <a:spcPts val="0"/>
              </a:spcBef>
              <a:spcAft>
                <a:spcPts val="800"/>
              </a:spcAft>
            </a:pPr>
            <a:r>
              <a:rPr lang="en-US" sz="1800" b="1"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2"/>
              </a:rPr>
              <a:t>https://scikit-learn.org/stable/modules/generated/sklearn.metrics.roc_auc_score.html</a:t>
            </a:r>
            <a:br>
              <a:rPr lang="en-US" sz="1800" b="1"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rPr>
            </a:br>
            <a:endParaRPr lang="en-US" sz="1800" b="1"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en-US" sz="1800" dirty="0">
                <a:solidFill>
                  <a:srgbClr val="212529"/>
                </a:solidFill>
                <a:effectLst/>
                <a:latin typeface="Segoe UI" panose="020B0502040204020203" pitchFamily="34" charset="0"/>
                <a:ea typeface="Calibri" panose="020F0502020204030204" pitchFamily="34" charset="0"/>
                <a:cs typeface="Times New Roman" panose="02020603050405020304" pitchFamily="18" charset="0"/>
              </a:rPr>
              <a:t>Class and function reference of scikit-learn.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3"/>
              </a:rPr>
              <a:t>https://scikit-learn.org/stable/modules/classes.html#module-sklearn.metrics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1547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F7FEE3-CC02-4501-AB07-A46385CD235D}"/>
              </a:ext>
            </a:extLst>
          </p:cNvPr>
          <p:cNvSpPr txBox="1"/>
          <p:nvPr/>
        </p:nvSpPr>
        <p:spPr>
          <a:xfrm>
            <a:off x="958841" y="1125998"/>
            <a:ext cx="10413402" cy="507831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Often with data mining/ML models, it is important to do various preprocessing of 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Inhert"/>
                <a:ea typeface="+mn-ea"/>
                <a:cs typeface="+mn-cs"/>
              </a:rPr>
              <a:t>       </a:t>
            </a:r>
            <a:r>
              <a:rPr kumimoji="0" lang="en-US" sz="1800" b="1" i="1" u="none" strike="noStrike" kern="1200" cap="none" spc="0" normalizeH="0" baseline="0" noProof="0" dirty="0">
                <a:ln>
                  <a:noFill/>
                </a:ln>
                <a:solidFill>
                  <a:srgbClr val="0070C0"/>
                </a:solidFill>
                <a:effectLst/>
                <a:uLnTx/>
                <a:uFillTx/>
                <a:latin typeface="Inhert"/>
                <a:ea typeface="+mn-ea"/>
                <a:cs typeface="+mn-cs"/>
              </a:rPr>
              <a:t>(Techniques: missing data, standardizations, PCA, binding, one-hot encoding, etc.).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2060"/>
              </a:solidFill>
              <a:effectLst/>
              <a:uLnTx/>
              <a:uFillTx/>
              <a:latin typeface="Inher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2121"/>
                </a:solidFill>
                <a:effectLst/>
                <a:uLnTx/>
                <a:uFillTx/>
                <a:latin typeface="Inhert"/>
                <a:ea typeface="+mn-ea"/>
                <a:cs typeface="+mn-cs"/>
              </a:rPr>
              <a:t>Additional resources </a:t>
            </a:r>
            <a:r>
              <a:rPr kumimoji="0" lang="en-US" sz="1800" b="0" i="0" u="none" strike="noStrike" kern="1200" cap="none" spc="0" normalizeH="0" baseline="0" noProof="0" dirty="0">
                <a:ln>
                  <a:noFill/>
                </a:ln>
                <a:solidFill>
                  <a:srgbClr val="212121"/>
                </a:solidFill>
                <a:effectLst/>
                <a:uLnTx/>
                <a:uFillTx/>
                <a:latin typeface="Inhert"/>
                <a:ea typeface="+mn-ea"/>
                <a:cs typeface="+mn-cs"/>
              </a:rPr>
              <a:t>you might find beneficial in prepping your data for analysis.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Bowne-Anderson, H. (2016). Preprocessing in Data Science (Part 1): Centering, Scaling, and KNN. </a:t>
            </a:r>
            <a:r>
              <a:rPr kumimoji="0" lang="en-US" sz="1800" b="0" i="0" u="none" strike="noStrike" kern="1200" cap="none" spc="0" normalizeH="0" baseline="0" noProof="0" dirty="0" err="1">
                <a:ln>
                  <a:noFill/>
                </a:ln>
                <a:solidFill>
                  <a:srgbClr val="212121"/>
                </a:solidFill>
                <a:effectLst/>
                <a:uLnTx/>
                <a:uFillTx/>
                <a:latin typeface="Inhert"/>
                <a:ea typeface="+mn-ea"/>
                <a:cs typeface="+mn-cs"/>
              </a:rPr>
              <a:t>DataCamp</a:t>
            </a:r>
            <a:r>
              <a:rPr kumimoji="0" lang="en-US" sz="1800" b="0" i="0" u="none" strike="noStrike" kern="1200" cap="none" spc="0" normalizeH="0" baseline="0" noProof="0" dirty="0">
                <a:ln>
                  <a:noFill/>
                </a:ln>
                <a:solidFill>
                  <a:srgbClr val="212121"/>
                </a:solidFill>
                <a:effectLst/>
                <a:uLnTx/>
                <a:uFillTx/>
                <a:latin typeface="Inher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2121"/>
              </a:solidFill>
              <a:effectLst/>
              <a:uLnTx/>
              <a:uFillTx/>
              <a:latin typeface="Inher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Bowne-Anderson, H. (2016). Preprocessing in Data Science (Part 2): Centering, Scaling and Logistic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Regression. </a:t>
            </a:r>
            <a:r>
              <a:rPr kumimoji="0" lang="en-US" sz="1800" b="0" i="0" u="none" strike="noStrike" kern="1200" cap="none" spc="0" normalizeH="0" baseline="0" noProof="0" dirty="0" err="1">
                <a:ln>
                  <a:noFill/>
                </a:ln>
                <a:solidFill>
                  <a:srgbClr val="212121"/>
                </a:solidFill>
                <a:effectLst/>
                <a:uLnTx/>
                <a:uFillTx/>
                <a:latin typeface="Inhert"/>
                <a:ea typeface="+mn-ea"/>
                <a:cs typeface="+mn-cs"/>
              </a:rPr>
              <a:t>DataCamp</a:t>
            </a:r>
            <a:r>
              <a:rPr kumimoji="0" lang="en-US" sz="1800" b="0" i="0" u="none" strike="noStrike" kern="1200" cap="none" spc="0" normalizeH="0" baseline="0" noProof="0" dirty="0">
                <a:ln>
                  <a:noFill/>
                </a:ln>
                <a:solidFill>
                  <a:srgbClr val="212121"/>
                </a:solidFill>
                <a:effectLst/>
                <a:uLnTx/>
                <a:uFillTx/>
                <a:latin typeface="Inher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12121"/>
              </a:solidFill>
              <a:effectLst/>
              <a:uLnTx/>
              <a:uFillTx/>
              <a:latin typeface="Inher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12121"/>
                </a:solidFill>
                <a:effectLst/>
                <a:uLnTx/>
                <a:uFillTx/>
                <a:latin typeface="Inhert"/>
                <a:ea typeface="+mn-ea"/>
                <a:cs typeface="+mn-cs"/>
              </a:rPr>
              <a:t>Bowne-Anderson, H. (2016). Preprocessing in Data Science (Part 3): Scaling Synthesized Data. </a:t>
            </a:r>
            <a:r>
              <a:rPr kumimoji="0" lang="en-US" sz="1800" b="0" i="0" u="none" strike="noStrike" kern="1200" cap="none" spc="0" normalizeH="0" baseline="0" noProof="0" dirty="0" err="1">
                <a:ln>
                  <a:noFill/>
                </a:ln>
                <a:solidFill>
                  <a:srgbClr val="212121"/>
                </a:solidFill>
                <a:effectLst/>
                <a:uLnTx/>
                <a:uFillTx/>
                <a:latin typeface="Inhert"/>
                <a:ea typeface="+mn-ea"/>
                <a:cs typeface="+mn-cs"/>
              </a:rPr>
              <a:t>DataCamp</a:t>
            </a:r>
            <a:r>
              <a:rPr kumimoji="0" lang="en-US" sz="1800" b="0" i="0" u="none" strike="noStrike" kern="1200" cap="none" spc="0" normalizeH="0" baseline="0" noProof="0" dirty="0">
                <a:ln>
                  <a:noFill/>
                </a:ln>
                <a:solidFill>
                  <a:srgbClr val="212121"/>
                </a:solidFill>
                <a:effectLst/>
                <a:uLnTx/>
                <a:uFillTx/>
                <a:latin typeface="Inher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Brownlee, J. (2016). Get your data ready for machine learning in R with pre-processing. Machine Learning Mastery.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Kumar, D. (2018). Introduction to data preprocessing in machine learning. Towards Data Science.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Garamond" panose="02020404030301010803"/>
                <a:ea typeface="+mn-ea"/>
                <a:cs typeface="+mn-cs"/>
              </a:rPr>
              <a:t>Shimanto</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H. (n.d.). Data preprocessing: Getting started with machine learning.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Analytics India Mag (2019). Data preprocessing with R: Hands-on tutorial. Analytics India Magazine.</a:t>
            </a:r>
            <a:endParaRPr kumimoji="0" lang="en-US" sz="1800" b="0" i="0" u="none" strike="noStrike" kern="1200" cap="none" spc="0" normalizeH="0" baseline="0" noProof="0" dirty="0">
              <a:ln>
                <a:noFill/>
              </a:ln>
              <a:solidFill>
                <a:srgbClr val="212121"/>
              </a:solidFill>
              <a:effectLst/>
              <a:uLnTx/>
              <a:uFillTx/>
              <a:latin typeface="Inhert"/>
              <a:ea typeface="+mn-ea"/>
              <a:cs typeface="+mn-cs"/>
            </a:endParaRPr>
          </a:p>
        </p:txBody>
      </p:sp>
      <p:sp>
        <p:nvSpPr>
          <p:cNvPr id="5" name="TextBox 4">
            <a:extLst>
              <a:ext uri="{FF2B5EF4-FFF2-40B4-BE49-F238E27FC236}">
                <a16:creationId xmlns:a16="http://schemas.microsoft.com/office/drawing/2014/main" id="{F3D185CC-4A4D-410E-BF7C-6A2254A03D48}"/>
              </a:ext>
            </a:extLst>
          </p:cNvPr>
          <p:cNvSpPr txBox="1"/>
          <p:nvPr/>
        </p:nvSpPr>
        <p:spPr>
          <a:xfrm>
            <a:off x="1429305" y="505123"/>
            <a:ext cx="9472474" cy="523220"/>
          </a:xfrm>
          <a:prstGeom prst="rect">
            <a:avLst/>
          </a:prstGeom>
          <a:solidFill>
            <a:schemeClr val="accent1">
              <a:lumMod val="20000"/>
              <a:lumOff val="80000"/>
            </a:schemeClr>
          </a:solidFill>
          <a:ln>
            <a:solidFill>
              <a:schemeClr val="accent1"/>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aramond" panose="02020404030301010803"/>
                <a:ea typeface="+mn-ea"/>
                <a:cs typeface="+mn-cs"/>
              </a:rPr>
              <a:t>Additional Resources with Data Preparation</a:t>
            </a:r>
          </a:p>
        </p:txBody>
      </p:sp>
    </p:spTree>
    <p:extLst>
      <p:ext uri="{BB962C8B-B14F-4D97-AF65-F5344CB8AC3E}">
        <p14:creationId xmlns:p14="http://schemas.microsoft.com/office/powerpoint/2010/main" val="3527048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R - </a:t>
            </a:r>
            <a:r>
              <a:rPr lang="en-US" sz="2800" b="1" dirty="0">
                <a:effectLst/>
                <a:latin typeface="Calibri" panose="020F0502020204030204" pitchFamily="34" charset="0"/>
                <a:ea typeface="Calibri" panose="020F0502020204030204" pitchFamily="34" charset="0"/>
                <a:cs typeface="Calibri" panose="020F0502020204030204" pitchFamily="34" charset="0"/>
              </a:rPr>
              <a:t>Decision Tree Analysis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18DE631-CF53-4A4F-A4A5-429FA8B42F82}"/>
              </a:ext>
            </a:extLst>
          </p:cNvPr>
          <p:cNvSpPr txBox="1"/>
          <p:nvPr/>
        </p:nvSpPr>
        <p:spPr>
          <a:xfrm>
            <a:off x="928540" y="1285687"/>
            <a:ext cx="10406210" cy="4031873"/>
          </a:xfrm>
          <a:prstGeom prst="rect">
            <a:avLst/>
          </a:prstGeom>
          <a:noFill/>
        </p:spPr>
        <p:txBody>
          <a:bodyPr wrap="square">
            <a:spAutoFit/>
          </a:bodyPr>
          <a:lstStyle/>
          <a:p>
            <a:pPr marL="457200" marR="0" indent="-457200">
              <a:spcBef>
                <a:spcPts val="0"/>
              </a:spcBef>
            </a:pPr>
            <a:r>
              <a:rPr lang="en-US" sz="1600" dirty="0">
                <a:effectLst/>
                <a:latin typeface="inherit"/>
                <a:ea typeface="Times New Roman" panose="02020603050405020304" pitchFamily="18" charset="0"/>
              </a:rPr>
              <a:t>Grace-Martin, K. (2020, November 2). </a:t>
            </a:r>
            <a:r>
              <a:rPr lang="en-US" sz="1600" i="1" dirty="0">
                <a:effectLst/>
                <a:latin typeface="inherit"/>
                <a:ea typeface="Times New Roman" panose="02020603050405020304" pitchFamily="18" charset="0"/>
              </a:rPr>
              <a:t>Assessing the Fit of Regression Models</a:t>
            </a:r>
            <a:r>
              <a:rPr lang="en-US" sz="1600" dirty="0">
                <a:effectLst/>
                <a:latin typeface="inherit"/>
                <a:ea typeface="Times New Roman" panose="02020603050405020304" pitchFamily="18" charset="0"/>
              </a:rPr>
              <a:t>. The Analysis Factor. https://www.theanalysisfactor.com/assessing-the-fit-of-regression-models/</a:t>
            </a:r>
          </a:p>
          <a:p>
            <a:pPr marL="457200" marR="0" indent="-457200">
              <a:spcBef>
                <a:spcPts val="0"/>
              </a:spcBef>
            </a:pPr>
            <a:endParaRPr lang="en-US" sz="1600" dirty="0">
              <a:effectLst/>
              <a:latin typeface="inherit"/>
              <a:ea typeface="Times New Roman" panose="02020603050405020304" pitchFamily="18" charset="0"/>
            </a:endParaRPr>
          </a:p>
          <a:p>
            <a:pPr marL="457200" marR="0" indent="-457200">
              <a:spcBef>
                <a:spcPts val="0"/>
              </a:spcBef>
            </a:pPr>
            <a:r>
              <a:rPr lang="en-US" sz="1600" dirty="0"/>
              <a:t>Data Science Show. (2017). Decision Tree Analysis in R Example Tutorial. Decision Tree Analysis in R Example Tutorial</a:t>
            </a:r>
          </a:p>
          <a:p>
            <a:pPr marL="457200" marR="0" indent="-457200">
              <a:spcBef>
                <a:spcPts val="0"/>
              </a:spcBef>
            </a:pPr>
            <a:endParaRPr lang="en-US" sz="1600" dirty="0">
              <a:effectLst/>
              <a:latin typeface="inherit"/>
              <a:ea typeface="Times New Roman" panose="02020603050405020304" pitchFamily="18" charset="0"/>
            </a:endParaRPr>
          </a:p>
          <a:p>
            <a:pPr marL="457200" marR="0" indent="-457200">
              <a:spcBef>
                <a:spcPts val="0"/>
              </a:spcBef>
            </a:pPr>
            <a:r>
              <a:rPr lang="en-US" sz="1600" dirty="0">
                <a:effectLst/>
                <a:latin typeface="inherit"/>
                <a:ea typeface="Times New Roman" panose="02020603050405020304" pitchFamily="18" charset="0"/>
              </a:rPr>
              <a:t>K, D. (2021, April 10). </a:t>
            </a:r>
            <a:r>
              <a:rPr lang="en-US" sz="1600" i="1" dirty="0">
                <a:effectLst/>
                <a:latin typeface="inherit"/>
                <a:ea typeface="Times New Roman" panose="02020603050405020304" pitchFamily="18" charset="0"/>
              </a:rPr>
              <a:t>Implementing Regression Using a Decision Tree and Scikit-Learn</a:t>
            </a:r>
            <a:r>
              <a:rPr lang="en-US" sz="1600" dirty="0">
                <a:effectLst/>
                <a:latin typeface="inherit"/>
                <a:ea typeface="Times New Roman" panose="02020603050405020304" pitchFamily="18" charset="0"/>
              </a:rPr>
              <a:t>. Medium. https://heartbeat.fritz.ai/implementing-regression-using-a-decision-tree-and-scikit-learn-ac98552b43d7</a:t>
            </a:r>
          </a:p>
          <a:p>
            <a:pPr marL="457200" marR="0" indent="-457200">
              <a:spcBef>
                <a:spcPts val="0"/>
              </a:spcBef>
            </a:pPr>
            <a:endParaRPr lang="en-US" sz="1600" dirty="0">
              <a:effectLst/>
              <a:latin typeface="inherit"/>
              <a:ea typeface="Times New Roman" panose="02020603050405020304" pitchFamily="18" charset="0"/>
            </a:endParaRPr>
          </a:p>
          <a:p>
            <a:pPr marL="457200" marR="0" indent="-457200">
              <a:spcBef>
                <a:spcPts val="0"/>
              </a:spcBef>
            </a:pPr>
            <a:r>
              <a:rPr lang="en-US" sz="1600" dirty="0"/>
              <a:t>Johnson, D. (2022). Decision Tree in R: Classification Tree &amp; Code in R with Example. https://www.guru99.com/r-decision-trees.html </a:t>
            </a:r>
            <a:r>
              <a:rPr lang="en-US" sz="1600" dirty="0" err="1"/>
              <a:t>Ketha</a:t>
            </a:r>
            <a:r>
              <a:rPr lang="en-US" sz="1600" dirty="0"/>
              <a:t>, R. (2020). How to Split Data into Training and Testing Sets in R Studio. </a:t>
            </a:r>
            <a:r>
              <a:rPr lang="en-US" sz="1600" dirty="0">
                <a:hlinkClick r:id="rId2"/>
              </a:rPr>
              <a:t>https://youtu.be/pDgTMl0Ed0Q</a:t>
            </a:r>
            <a:r>
              <a:rPr lang="en-US" sz="1600" dirty="0"/>
              <a:t> </a:t>
            </a:r>
            <a:endParaRPr lang="en-US" sz="1600" dirty="0">
              <a:effectLst/>
              <a:latin typeface="inherit"/>
              <a:ea typeface="Times New Roman" panose="02020603050405020304" pitchFamily="18" charset="0"/>
            </a:endParaRPr>
          </a:p>
          <a:p>
            <a:pPr marL="457200" marR="0" indent="-457200">
              <a:spcBef>
                <a:spcPts val="0"/>
              </a:spcBef>
            </a:pPr>
            <a:endParaRPr lang="en-US" sz="1600" dirty="0">
              <a:latin typeface="inherit"/>
              <a:ea typeface="Times New Roman" panose="02020603050405020304" pitchFamily="18" charset="0"/>
            </a:endParaRPr>
          </a:p>
          <a:p>
            <a:pPr marL="457200" marR="0" indent="-457200">
              <a:spcBef>
                <a:spcPts val="0"/>
              </a:spcBef>
            </a:pPr>
            <a:r>
              <a:rPr lang="en-US" sz="1600" dirty="0" err="1">
                <a:effectLst/>
                <a:latin typeface="inherit"/>
                <a:ea typeface="Times New Roman" panose="02020603050405020304" pitchFamily="18" charset="0"/>
              </a:rPr>
              <a:t>Navlani</a:t>
            </a:r>
            <a:r>
              <a:rPr lang="en-US" sz="1600" dirty="0">
                <a:effectLst/>
                <a:latin typeface="inherit"/>
                <a:ea typeface="Times New Roman" panose="02020603050405020304" pitchFamily="18" charset="0"/>
              </a:rPr>
              <a:t>, A. (2018, December 28). </a:t>
            </a:r>
            <a:r>
              <a:rPr lang="en-US" sz="1600" i="1" dirty="0">
                <a:effectLst/>
                <a:latin typeface="inherit"/>
                <a:ea typeface="Times New Roman" panose="02020603050405020304" pitchFamily="18" charset="0"/>
              </a:rPr>
              <a:t>Attention Required! | Cloudflare</a:t>
            </a:r>
            <a:r>
              <a:rPr lang="en-US" sz="1600" dirty="0">
                <a:effectLst/>
                <a:latin typeface="inherit"/>
                <a:ea typeface="Times New Roman" panose="02020603050405020304" pitchFamily="18" charset="0"/>
              </a:rPr>
              <a:t>. </a:t>
            </a:r>
            <a:r>
              <a:rPr lang="en-US" sz="1600" dirty="0" err="1">
                <a:effectLst/>
                <a:latin typeface="inherit"/>
                <a:ea typeface="Times New Roman" panose="02020603050405020304" pitchFamily="18" charset="0"/>
              </a:rPr>
              <a:t>Datacamp</a:t>
            </a:r>
            <a:r>
              <a:rPr lang="en-US" sz="1600" dirty="0">
                <a:effectLst/>
                <a:latin typeface="inherit"/>
                <a:ea typeface="Times New Roman" panose="02020603050405020304" pitchFamily="18" charset="0"/>
              </a:rPr>
              <a:t>. https://www.datacamp.com/community/tutorials/decision-tree-classification-python</a:t>
            </a:r>
          </a:p>
          <a:p>
            <a:pPr marL="457200" marR="0" indent="-457200">
              <a:spcBef>
                <a:spcPts val="0"/>
              </a:spcBef>
            </a:pPr>
            <a:endParaRPr lang="en-US" sz="1600" dirty="0">
              <a:effectLst/>
              <a:latin typeface="inherit"/>
              <a:ea typeface="Times New Roman" panose="02020603050405020304" pitchFamily="18" charset="0"/>
            </a:endParaRPr>
          </a:p>
          <a:p>
            <a:pPr marL="457200" marR="0" indent="-457200">
              <a:spcBef>
                <a:spcPts val="0"/>
              </a:spcBef>
            </a:pPr>
            <a:r>
              <a:rPr lang="en-US" sz="1600" dirty="0" err="1">
                <a:effectLst/>
                <a:latin typeface="inherit"/>
                <a:ea typeface="Times New Roman" panose="02020603050405020304" pitchFamily="18" charset="0"/>
              </a:rPr>
              <a:t>Sehra</a:t>
            </a:r>
            <a:r>
              <a:rPr lang="en-US" sz="1600" dirty="0">
                <a:effectLst/>
                <a:latin typeface="inherit"/>
                <a:ea typeface="Times New Roman" panose="02020603050405020304" pitchFamily="18" charset="0"/>
              </a:rPr>
              <a:t>, C. (2020, November 30). </a:t>
            </a:r>
            <a:r>
              <a:rPr lang="en-US" sz="1600" i="1" dirty="0">
                <a:effectLst/>
                <a:latin typeface="inherit"/>
                <a:ea typeface="Times New Roman" panose="02020603050405020304" pitchFamily="18" charset="0"/>
              </a:rPr>
              <a:t>Decision Trees Explained Easily - Chirag </a:t>
            </a:r>
            <a:r>
              <a:rPr lang="en-US" sz="1600" i="1" dirty="0" err="1">
                <a:effectLst/>
                <a:latin typeface="inherit"/>
                <a:ea typeface="Times New Roman" panose="02020603050405020304" pitchFamily="18" charset="0"/>
              </a:rPr>
              <a:t>Sehra</a:t>
            </a:r>
            <a:r>
              <a:rPr lang="en-US" sz="1600" dirty="0">
                <a:effectLst/>
                <a:latin typeface="inherit"/>
                <a:ea typeface="Times New Roman" panose="02020603050405020304" pitchFamily="18" charset="0"/>
              </a:rPr>
              <a:t>. Medium. https://chiragsehra42.medium.com/decision-trees-explained-easily-28f23241248</a:t>
            </a:r>
          </a:p>
        </p:txBody>
      </p:sp>
    </p:spTree>
    <p:extLst>
      <p:ext uri="{BB962C8B-B14F-4D97-AF65-F5344CB8AC3E}">
        <p14:creationId xmlns:p14="http://schemas.microsoft.com/office/powerpoint/2010/main" val="2048155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R – </a:t>
            </a:r>
            <a:r>
              <a:rPr lang="en-US" sz="2800" b="1" dirty="0">
                <a:effectLst/>
                <a:latin typeface="Calibri" panose="020F0502020204030204" pitchFamily="34" charset="0"/>
                <a:ea typeface="Calibri" panose="020F0502020204030204" pitchFamily="34" charset="0"/>
                <a:cs typeface="Calibri" panose="020F0502020204030204" pitchFamily="34" charset="0"/>
              </a:rPr>
              <a:t>Random Forests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5D2EF21-6001-4D13-BFB4-711B7DE7E5DB}"/>
              </a:ext>
            </a:extLst>
          </p:cNvPr>
          <p:cNvSpPr txBox="1"/>
          <p:nvPr/>
        </p:nvSpPr>
        <p:spPr>
          <a:xfrm>
            <a:off x="838939" y="1359153"/>
            <a:ext cx="10568867" cy="3693319"/>
          </a:xfrm>
          <a:prstGeom prst="rect">
            <a:avLst/>
          </a:prstGeom>
          <a:noFill/>
        </p:spPr>
        <p:txBody>
          <a:bodyPr wrap="square">
            <a:spAutoFit/>
          </a:bodyPr>
          <a:lstStyle/>
          <a:p>
            <a:r>
              <a:rPr lang="en-US" dirty="0"/>
              <a:t>https://www.simplilearn.com/tutorials/data-science-tutorial/random-forest-in-r </a:t>
            </a:r>
          </a:p>
          <a:p>
            <a:endParaRPr lang="en-US" dirty="0"/>
          </a:p>
          <a:p>
            <a:r>
              <a:rPr lang="en-US" dirty="0"/>
              <a:t>https://www.analyticsvidhya.com/blog/2021/06/understanding-random-forest</a:t>
            </a:r>
          </a:p>
          <a:p>
            <a:r>
              <a:rPr lang="en-US" dirty="0">
                <a:hlinkClick r:id="rId2"/>
              </a:rPr>
              <a:t> </a:t>
            </a:r>
          </a:p>
          <a:p>
            <a:r>
              <a:rPr lang="en-US" dirty="0" err="1">
                <a:hlinkClick r:id="rId2"/>
              </a:rPr>
              <a:t>StatQuest</a:t>
            </a:r>
            <a:r>
              <a:rPr lang="en-US" dirty="0">
                <a:hlinkClick r:id="rId2"/>
              </a:rPr>
              <a:t>: Random Forests Part 1 - Building, Using and Evaluating – YouTube</a:t>
            </a:r>
            <a:endParaRPr lang="en-US" dirty="0"/>
          </a:p>
          <a:p>
            <a:endParaRPr lang="en-US" dirty="0"/>
          </a:p>
          <a:p>
            <a:r>
              <a:rPr lang="en-US" dirty="0"/>
              <a:t>https://www.r-bloggers.com/2017/07/random-forests-in-r/ </a:t>
            </a:r>
          </a:p>
          <a:p>
            <a:endParaRPr lang="en-US" dirty="0"/>
          </a:p>
          <a:p>
            <a:r>
              <a:rPr lang="en-US" dirty="0"/>
              <a:t>https://www.section.io/engineering-education/introduction-to-random-forest-in-machinelearning/#:~:text=The%20(random%20forest)%20algorithm%20establishes,the%20precision %20of%20the%20outcome. </a:t>
            </a:r>
          </a:p>
          <a:p>
            <a:endParaRPr lang="en-US" dirty="0"/>
          </a:p>
          <a:p>
            <a:r>
              <a:rPr lang="en-US" dirty="0"/>
              <a:t>https://www.edureka.co/blog/random-forest-classifier/ </a:t>
            </a:r>
          </a:p>
        </p:txBody>
      </p:sp>
    </p:spTree>
    <p:extLst>
      <p:ext uri="{BB962C8B-B14F-4D97-AF65-F5344CB8AC3E}">
        <p14:creationId xmlns:p14="http://schemas.microsoft.com/office/powerpoint/2010/main" val="21029579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00DAFE-4068-41E8-8DD5-A92C31A1E158}"/>
              </a:ext>
            </a:extLst>
          </p:cNvPr>
          <p:cNvSpPr txBox="1"/>
          <p:nvPr/>
        </p:nvSpPr>
        <p:spPr>
          <a:xfrm>
            <a:off x="928540" y="641782"/>
            <a:ext cx="6117996" cy="532903"/>
          </a:xfrm>
          <a:prstGeom prst="rect">
            <a:avLst/>
          </a:prstGeom>
          <a:noFill/>
        </p:spPr>
        <p:txBody>
          <a:bodyPr wrap="square">
            <a:spAutoFit/>
          </a:bodyPr>
          <a:lstStyle/>
          <a:p>
            <a:pPr marL="0" marR="0">
              <a:lnSpc>
                <a:spcPct val="107000"/>
              </a:lnSpc>
              <a:spcBef>
                <a:spcPts val="0"/>
              </a:spcBef>
              <a:spcAft>
                <a:spcPts val="800"/>
              </a:spcAft>
            </a:pPr>
            <a:r>
              <a:rPr lang="en-US" sz="2800" b="1" dirty="0">
                <a:latin typeface="Calibri" panose="020F0502020204030204" pitchFamily="34" charset="0"/>
                <a:ea typeface="Calibri" panose="020F0502020204030204" pitchFamily="34" charset="0"/>
                <a:cs typeface="Calibri" panose="020F0502020204030204" pitchFamily="34" charset="0"/>
              </a:rPr>
              <a:t>R- </a:t>
            </a:r>
            <a:r>
              <a:rPr lang="en-US" sz="2800" b="1" dirty="0">
                <a:effectLst/>
                <a:latin typeface="Calibri" panose="020F0502020204030204" pitchFamily="34" charset="0"/>
                <a:ea typeface="Calibri" panose="020F0502020204030204" pitchFamily="34" charset="0"/>
                <a:cs typeface="Calibri" panose="020F0502020204030204" pitchFamily="34" charset="0"/>
              </a:rPr>
              <a:t>Advanced Regression (lasso or ridge)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880F0E5-E2E7-4832-A0D6-5FB05A67C712}"/>
              </a:ext>
            </a:extLst>
          </p:cNvPr>
          <p:cNvSpPr txBox="1"/>
          <p:nvPr/>
        </p:nvSpPr>
        <p:spPr>
          <a:xfrm>
            <a:off x="928539" y="1174685"/>
            <a:ext cx="10221813" cy="2554545"/>
          </a:xfrm>
          <a:prstGeom prst="rect">
            <a:avLst/>
          </a:prstGeom>
          <a:noFill/>
        </p:spPr>
        <p:txBody>
          <a:bodyPr wrap="square">
            <a:spAutoFit/>
          </a:bodyPr>
          <a:lstStyle/>
          <a:p>
            <a:r>
              <a:rPr lang="en-US" sz="1600" dirty="0">
                <a:latin typeface="inherit"/>
              </a:rPr>
              <a:t>Linear Models. (2021). Scikit-Learn. https://scikitlearn.org/stable/modules/linear_model.html#lasso </a:t>
            </a:r>
          </a:p>
          <a:p>
            <a:endParaRPr lang="en-US" sz="1600" dirty="0">
              <a:latin typeface="inherit"/>
            </a:endParaRPr>
          </a:p>
          <a:p>
            <a:r>
              <a:rPr lang="en-US" sz="1600" dirty="0">
                <a:latin typeface="inherit"/>
              </a:rPr>
              <a:t>Frost, J. (2021, November 14). Mean Squared Error (MSE). Statistics By Jim. https://statisticsbyjim.com/regression/mean-squared-error-mse/ </a:t>
            </a:r>
          </a:p>
          <a:p>
            <a:endParaRPr lang="en-US" sz="1600" dirty="0">
              <a:latin typeface="inherit"/>
            </a:endParaRPr>
          </a:p>
          <a:p>
            <a:r>
              <a:rPr lang="en-US" sz="1600" dirty="0">
                <a:latin typeface="inherit"/>
              </a:rPr>
              <a:t>Z. (2021, May 10). How to Interpret Root Mean Square Error (RMSE). </a:t>
            </a:r>
            <a:r>
              <a:rPr lang="en-US" sz="1600" dirty="0" err="1">
                <a:latin typeface="inherit"/>
              </a:rPr>
              <a:t>Statology</a:t>
            </a:r>
            <a:r>
              <a:rPr lang="en-US" sz="1600" dirty="0">
                <a:latin typeface="inherit"/>
              </a:rPr>
              <a:t>. https://www.statology.org/how-to-interpret-rmse/ </a:t>
            </a:r>
          </a:p>
          <a:p>
            <a:endParaRPr lang="en-US" sz="1600" dirty="0">
              <a:latin typeface="inherit"/>
            </a:endParaRPr>
          </a:p>
          <a:p>
            <a:r>
              <a:rPr lang="en-US" sz="1600" dirty="0" err="1">
                <a:latin typeface="inherit"/>
              </a:rPr>
              <a:t>Landup</a:t>
            </a:r>
            <a:r>
              <a:rPr lang="en-US" sz="1600" dirty="0">
                <a:latin typeface="inherit"/>
              </a:rPr>
              <a:t>, D. (2021, May 14). Rotate Tick Labels in Matplotlib. Stack Abuse. https://stackabuse.com/rotate-axis-labels-in-matplotlib/ 1.7 </a:t>
            </a:r>
          </a:p>
        </p:txBody>
      </p:sp>
    </p:spTree>
    <p:extLst>
      <p:ext uri="{BB962C8B-B14F-4D97-AF65-F5344CB8AC3E}">
        <p14:creationId xmlns:p14="http://schemas.microsoft.com/office/powerpoint/2010/main" val="138357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80CB-046C-4ABA-BDEB-D455E07B3478}"/>
              </a:ext>
            </a:extLst>
          </p:cNvPr>
          <p:cNvSpPr>
            <a:spLocks noGrp="1"/>
          </p:cNvSpPr>
          <p:nvPr>
            <p:ph type="title"/>
          </p:nvPr>
        </p:nvSpPr>
        <p:spPr/>
        <p:txBody>
          <a:bodyPr>
            <a:norm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Garamond" panose="02020404030301010803"/>
                <a:ea typeface="+mn-ea"/>
                <a:cs typeface="+mn-cs"/>
              </a:rPr>
              <a:t>Competencies</a:t>
            </a:r>
          </a:p>
        </p:txBody>
      </p:sp>
      <p:sp>
        <p:nvSpPr>
          <p:cNvPr id="5" name="TextBox 4">
            <a:extLst>
              <a:ext uri="{FF2B5EF4-FFF2-40B4-BE49-F238E27FC236}">
                <a16:creationId xmlns:a16="http://schemas.microsoft.com/office/drawing/2014/main" id="{EB7EA9BE-CCCF-4925-A9EF-8A917BCBC078}"/>
              </a:ext>
            </a:extLst>
          </p:cNvPr>
          <p:cNvSpPr txBox="1"/>
          <p:nvPr/>
        </p:nvSpPr>
        <p:spPr>
          <a:xfrm>
            <a:off x="1295402" y="2564051"/>
            <a:ext cx="9924824" cy="2031325"/>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Predictive Data Mining Models</a:t>
            </a: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The </a:t>
            </a:r>
            <a:r>
              <a:rPr lang="en-US" dirty="0">
                <a:solidFill>
                  <a:srgbClr val="333333"/>
                </a:solidFill>
                <a:latin typeface="Lato" panose="020F0502020204030203" pitchFamily="34" charset="0"/>
              </a:rPr>
              <a:t>learner</a:t>
            </a:r>
            <a:r>
              <a:rPr kumimoji="0" lang="en-US" sz="180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 implements prediction data mining models to find hard-to-spot relationships among variables.</a:t>
            </a: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Data Mining Model Performance</a:t>
            </a: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The </a:t>
            </a:r>
            <a:r>
              <a:rPr lang="en-US" dirty="0">
                <a:solidFill>
                  <a:srgbClr val="333333"/>
                </a:solidFill>
                <a:latin typeface="Lato" panose="020F0502020204030203" pitchFamily="34" charset="0"/>
              </a:rPr>
              <a:t>learner</a:t>
            </a:r>
            <a:r>
              <a:rPr kumimoji="0" lang="en-US" sz="1800" i="0" u="none" strike="noStrike" kern="1200" cap="none" spc="0" normalizeH="0" baseline="0" noProof="0" dirty="0">
                <a:ln>
                  <a:noFill/>
                </a:ln>
                <a:solidFill>
                  <a:srgbClr val="333333"/>
                </a:solidFill>
                <a:effectLst/>
                <a:uLnTx/>
                <a:uFillTx/>
                <a:latin typeface="Lato" panose="020F0502020204030203" pitchFamily="34" charset="0"/>
                <a:ea typeface="+mn-ea"/>
                <a:cs typeface="+mn-cs"/>
              </a:rPr>
              <a:t> evaluates data mining model performance for precision, accuracy, and model comparison.</a:t>
            </a:r>
          </a:p>
        </p:txBody>
      </p:sp>
    </p:spTree>
    <p:extLst>
      <p:ext uri="{BB962C8B-B14F-4D97-AF65-F5344CB8AC3E}">
        <p14:creationId xmlns:p14="http://schemas.microsoft.com/office/powerpoint/2010/main" val="2342406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01CD-4424-466C-BA3C-A3C8B225A4A2}"/>
              </a:ext>
            </a:extLst>
          </p:cNvPr>
          <p:cNvSpPr>
            <a:spLocks noGrp="1"/>
          </p:cNvSpPr>
          <p:nvPr>
            <p:ph type="title"/>
          </p:nvPr>
        </p:nvSpPr>
        <p:spPr>
          <a:xfrm>
            <a:off x="1144231" y="523729"/>
            <a:ext cx="9601196" cy="621860"/>
          </a:xfrm>
        </p:spPr>
        <p:txBody>
          <a:bodyPr>
            <a:normAutofit fontScale="90000"/>
          </a:bodyPr>
          <a:lstStyle/>
          <a:p>
            <a:r>
              <a:rPr lang="en-US" b="1" dirty="0"/>
              <a:t>Introduction</a:t>
            </a:r>
          </a:p>
        </p:txBody>
      </p:sp>
      <p:sp>
        <p:nvSpPr>
          <p:cNvPr id="8" name="TextBox 7">
            <a:extLst>
              <a:ext uri="{FF2B5EF4-FFF2-40B4-BE49-F238E27FC236}">
                <a16:creationId xmlns:a16="http://schemas.microsoft.com/office/drawing/2014/main" id="{59CF00AC-5AD9-4E59-A2FE-837AB5A1F511}"/>
              </a:ext>
            </a:extLst>
          </p:cNvPr>
          <p:cNvSpPr txBox="1"/>
          <p:nvPr/>
        </p:nvSpPr>
        <p:spPr>
          <a:xfrm>
            <a:off x="934776" y="3150973"/>
            <a:ext cx="10455796" cy="227754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achieve that objective:</a:t>
            </a: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Implement predictive data mining models using Decision Trees, Random Forests, or advanced Regression (i.e., lasso or ridge).</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solidFill>
                  <a:srgbClr val="333333"/>
                </a:solidFill>
                <a:effectLst/>
                <a:latin typeface="Inherit"/>
                <a:ea typeface="Calibri" panose="020F0502020204030204" pitchFamily="34" charset="0"/>
                <a:cs typeface="Times New Roman" panose="02020603050405020304" pitchFamily="18" charset="0"/>
              </a:rPr>
              <a:t>Evaluate data mining model performance for precision and accuracy.</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Analyze, summarize, and discuss the implication of your work.</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Inherit"/>
                <a:ea typeface="Calibri" panose="020F0502020204030204" pitchFamily="34" charset="0"/>
                <a:cs typeface="Times New Roman" panose="02020603050405020304" pitchFamily="18" charset="0"/>
              </a:rPr>
              <a:t>Write the report of your analysis and do a Panopto video recording of your report.</a:t>
            </a:r>
          </a:p>
          <a:p>
            <a:pPr marL="342900" indent="-342900">
              <a:buFont typeface="Symbol" panose="05050102010706020507" pitchFamily="18" charset="2"/>
              <a:buChar char=""/>
            </a:pPr>
            <a:r>
              <a:rPr lang="en-US" sz="1600" dirty="0">
                <a:latin typeface="Inherit"/>
                <a:ea typeface="Calibri" panose="020F0502020204030204" pitchFamily="34" charset="0"/>
                <a:cs typeface="Times New Roman" panose="02020603050405020304" pitchFamily="18" charset="0"/>
              </a:rPr>
              <a:t>Submit all necessary documents.</a:t>
            </a:r>
            <a:endParaRPr lang="en-US" sz="1400" dirty="0">
              <a:latin typeface="Calibri" panose="020F0502020204030204" pitchFamily="34" charset="0"/>
              <a:ea typeface="Calibri" panose="020F0502020204030204" pitchFamily="34" charset="0"/>
            </a:endParaRPr>
          </a:p>
          <a:p>
            <a:endParaRPr lang="en-US" sz="1600" dirty="0">
              <a:effectLst/>
              <a:latin typeface="Calibri" panose="020F050202020403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F0CB8DDB-5BFB-4717-86EE-6B6C7822B4F3}"/>
              </a:ext>
            </a:extLst>
          </p:cNvPr>
          <p:cNvSpPr txBox="1"/>
          <p:nvPr/>
        </p:nvSpPr>
        <p:spPr>
          <a:xfrm>
            <a:off x="847724" y="1209222"/>
            <a:ext cx="10629901" cy="1477328"/>
          </a:xfrm>
          <a:prstGeom prst="rect">
            <a:avLst/>
          </a:prstGeom>
          <a:solidFill>
            <a:schemeClr val="bg1">
              <a:lumMod val="9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In this task, you will create a data mining report. In doing so, you must select one of the data dictionary and data set files to use for your report from the following link: Data Sets and Associated Data Dictionaries.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You will use Python or R to analyze the given data and create a data mining report in a word processor (e.g., Microsoft Word). Throughout the submission, you must visually represent each step of your work and the findings of your data analysis. </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079018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D04D210519E44F9FB2C656DF5B995E" ma:contentTypeVersion="14" ma:contentTypeDescription="Create a new document." ma:contentTypeScope="" ma:versionID="8fcb5425bca7e86b5213571feb7340e2">
  <xsd:schema xmlns:xsd="http://www.w3.org/2001/XMLSchema" xmlns:xs="http://www.w3.org/2001/XMLSchema" xmlns:p="http://schemas.microsoft.com/office/2006/metadata/properties" xmlns:ns2="5219d4c8-795e-442d-a545-1d1cf73404ab" xmlns:ns3="ab2b8ef4-cbcb-485b-b25d-5e6dddf9f1f4" targetNamespace="http://schemas.microsoft.com/office/2006/metadata/properties" ma:root="true" ma:fieldsID="a650b749ff5850013e58798af698b16a" ns2:_="" ns3:_="">
    <xsd:import namespace="5219d4c8-795e-442d-a545-1d1cf73404ab"/>
    <xsd:import namespace="ab2b8ef4-cbcb-485b-b25d-5e6dddf9f1f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19d4c8-795e-442d-a545-1d1cf73404a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9dee2c58-c746-49b0-9f46-573220e7d6dd}" ma:internalName="TaxCatchAll" ma:showField="CatchAllData" ma:web="5219d4c8-795e-442d-a545-1d1cf73404a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b2b8ef4-cbcb-485b-b25d-5e6dddf9f1f4"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acb2b71a-ac8b-4347-9f63-f75d234e2459"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b2b8ef4-cbcb-485b-b25d-5e6dddf9f1f4">
      <Terms xmlns="http://schemas.microsoft.com/office/infopath/2007/PartnerControls"/>
    </lcf76f155ced4ddcb4097134ff3c332f>
    <TaxCatchAll xmlns="5219d4c8-795e-442d-a545-1d1cf73404ab" xsi:nil="true"/>
  </documentManagement>
</p:properties>
</file>

<file path=customXml/itemProps1.xml><?xml version="1.0" encoding="utf-8"?>
<ds:datastoreItem xmlns:ds="http://schemas.openxmlformats.org/officeDocument/2006/customXml" ds:itemID="{5CFFA910-04E7-4C1E-90F4-CC74FC8949D6}"/>
</file>

<file path=customXml/itemProps2.xml><?xml version="1.0" encoding="utf-8"?>
<ds:datastoreItem xmlns:ds="http://schemas.openxmlformats.org/officeDocument/2006/customXml" ds:itemID="{EC5B2397-4B30-4AE1-A99D-1962780A8659}"/>
</file>

<file path=customXml/itemProps3.xml><?xml version="1.0" encoding="utf-8"?>
<ds:datastoreItem xmlns:ds="http://schemas.openxmlformats.org/officeDocument/2006/customXml" ds:itemID="{98EB2F9F-B783-4EAD-903C-6DC8F6325D9C}"/>
</file>

<file path=docProps/app.xml><?xml version="1.0" encoding="utf-8"?>
<Properties xmlns="http://schemas.openxmlformats.org/officeDocument/2006/extended-properties" xmlns:vt="http://schemas.openxmlformats.org/officeDocument/2006/docPropsVTypes">
  <TotalTime>39901</TotalTime>
  <Words>9727</Words>
  <Application>Microsoft Office PowerPoint</Application>
  <PresentationFormat>Widescreen</PresentationFormat>
  <Paragraphs>717</Paragraphs>
  <Slides>72</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72</vt:i4>
      </vt:variant>
    </vt:vector>
  </HeadingPairs>
  <TitlesOfParts>
    <vt:vector size="89" baseType="lpstr">
      <vt:lpstr>Arial</vt:lpstr>
      <vt:lpstr>Calibri</vt:lpstr>
      <vt:lpstr>charter</vt:lpstr>
      <vt:lpstr>Garamond</vt:lpstr>
      <vt:lpstr>Helvetica</vt:lpstr>
      <vt:lpstr>Inherit</vt:lpstr>
      <vt:lpstr>Inherit</vt:lpstr>
      <vt:lpstr>Inhert</vt:lpstr>
      <vt:lpstr>Lato</vt:lpstr>
      <vt:lpstr>Montserrat</vt:lpstr>
      <vt:lpstr>Myriad Pro</vt:lpstr>
      <vt:lpstr>Roboto</vt:lpstr>
      <vt:lpstr>Segoe UI</vt:lpstr>
      <vt:lpstr>Symbol</vt:lpstr>
      <vt:lpstr>Times New Roman</vt:lpstr>
      <vt:lpstr>Organic</vt:lpstr>
      <vt:lpstr>Custom Design</vt:lpstr>
      <vt:lpstr>Task 2: PREDICTIVE ANALYSIS Decision Trees, Random Forests, advanced Regression (lasso or ridge)</vt:lpstr>
      <vt:lpstr>PowerPoint Presentation</vt:lpstr>
      <vt:lpstr>PowerPoint Presentation</vt:lpstr>
      <vt:lpstr>PowerPoint Presentation</vt:lpstr>
      <vt:lpstr>PowerPoint Presentation</vt:lpstr>
      <vt:lpstr>PowerPoint Presentation</vt:lpstr>
      <vt:lpstr>PowerPoint Presentation</vt:lpstr>
      <vt:lpstr>Competencies</vt:lpstr>
      <vt:lpstr>Introduction</vt:lpstr>
      <vt:lpstr>PowerPoint Presentation</vt:lpstr>
      <vt:lpstr>PowerPoint Presentation</vt:lpstr>
      <vt:lpstr>INSTALLING PACKAGES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Meeting</dc:title>
  <dc:creator>Gina Pistilli</dc:creator>
  <cp:lastModifiedBy>Festus Elleh</cp:lastModifiedBy>
  <cp:revision>581</cp:revision>
  <dcterms:created xsi:type="dcterms:W3CDTF">2020-04-29T15:27:27Z</dcterms:created>
  <dcterms:modified xsi:type="dcterms:W3CDTF">2023-05-09T21:19:34Z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0x0101006DD04D210519E44F9FB2C656DF5B995E</vt:lpwstr>
  </property>
</Properties>
</file>